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3" r:id="rId4"/>
    <p:sldId id="258" r:id="rId5"/>
    <p:sldId id="259" r:id="rId6"/>
    <p:sldId id="261" r:id="rId7"/>
    <p:sldId id="263" r:id="rId8"/>
    <p:sldId id="265" r:id="rId9"/>
    <p:sldId id="267" r:id="rId10"/>
    <p:sldId id="266" r:id="rId11"/>
    <p:sldId id="264" r:id="rId12"/>
    <p:sldId id="268" r:id="rId13"/>
    <p:sldId id="269" r:id="rId14"/>
    <p:sldId id="270" r:id="rId15"/>
    <p:sldId id="272" r:id="rId16"/>
    <p:sldId id="274" r:id="rId17"/>
  </p:sldIdLst>
  <p:sldSz cx="12192000" cy="6858000"/>
  <p:notesSz cx="9388475" cy="7102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7" d="100"/>
          <a:sy n="107" d="100"/>
        </p:scale>
        <p:origin x="1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2882788-D241-4101-BAD1-83E397349127}" type="datetimeFigureOut">
              <a:rPr lang="en-CA" smtClean="0"/>
              <a:t>2025-11-23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198BF0-144B-4778-AF9C-E94530D19042}"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1919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882788-D241-4101-BAD1-83E397349127}" type="datetimeFigureOut">
              <a:rPr lang="en-CA" smtClean="0"/>
              <a:t>2025-11-23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198BF0-144B-4778-AF9C-E94530D19042}" type="slidenum">
              <a:rPr lang="en-CA" smtClean="0"/>
              <a:t>‹#›</a:t>
            </a:fld>
            <a:endParaRPr lang="en-CA"/>
          </a:p>
        </p:txBody>
      </p:sp>
    </p:spTree>
    <p:extLst>
      <p:ext uri="{BB962C8B-B14F-4D97-AF65-F5344CB8AC3E}">
        <p14:creationId xmlns:p14="http://schemas.microsoft.com/office/powerpoint/2010/main" val="2701100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882788-D241-4101-BAD1-83E397349127}" type="datetimeFigureOut">
              <a:rPr lang="en-CA" smtClean="0"/>
              <a:t>2025-11-23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198BF0-144B-4778-AF9C-E94530D19042}" type="slidenum">
              <a:rPr lang="en-CA" smtClean="0"/>
              <a:t>‹#›</a:t>
            </a:fld>
            <a:endParaRPr lang="en-CA"/>
          </a:p>
        </p:txBody>
      </p:sp>
    </p:spTree>
    <p:extLst>
      <p:ext uri="{BB962C8B-B14F-4D97-AF65-F5344CB8AC3E}">
        <p14:creationId xmlns:p14="http://schemas.microsoft.com/office/powerpoint/2010/main" val="1735377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882788-D241-4101-BAD1-83E397349127}" type="datetimeFigureOut">
              <a:rPr lang="en-CA" smtClean="0"/>
              <a:t>2025-11-23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198BF0-144B-4778-AF9C-E94530D19042}" type="slidenum">
              <a:rPr lang="en-CA" smtClean="0"/>
              <a:t>‹#›</a:t>
            </a:fld>
            <a:endParaRPr lang="en-CA"/>
          </a:p>
        </p:txBody>
      </p:sp>
    </p:spTree>
    <p:extLst>
      <p:ext uri="{BB962C8B-B14F-4D97-AF65-F5344CB8AC3E}">
        <p14:creationId xmlns:p14="http://schemas.microsoft.com/office/powerpoint/2010/main" val="1425495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882788-D241-4101-BAD1-83E397349127}" type="datetimeFigureOut">
              <a:rPr lang="en-CA" smtClean="0"/>
              <a:t>2025-11-23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B198BF0-144B-4778-AF9C-E94530D19042}"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9054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2882788-D241-4101-BAD1-83E397349127}" type="datetimeFigureOut">
              <a:rPr lang="en-CA" smtClean="0"/>
              <a:t>2025-11-23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B198BF0-144B-4778-AF9C-E94530D19042}" type="slidenum">
              <a:rPr lang="en-CA" smtClean="0"/>
              <a:t>‹#›</a:t>
            </a:fld>
            <a:endParaRPr lang="en-CA"/>
          </a:p>
        </p:txBody>
      </p:sp>
    </p:spTree>
    <p:extLst>
      <p:ext uri="{BB962C8B-B14F-4D97-AF65-F5344CB8AC3E}">
        <p14:creationId xmlns:p14="http://schemas.microsoft.com/office/powerpoint/2010/main" val="914739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882788-D241-4101-BAD1-83E397349127}" type="datetimeFigureOut">
              <a:rPr lang="en-CA" smtClean="0"/>
              <a:t>2025-11-23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FB198BF0-144B-4778-AF9C-E94530D19042}" type="slidenum">
              <a:rPr lang="en-CA" smtClean="0"/>
              <a:t>‹#›</a:t>
            </a:fld>
            <a:endParaRPr lang="en-CA"/>
          </a:p>
        </p:txBody>
      </p:sp>
    </p:spTree>
    <p:extLst>
      <p:ext uri="{BB962C8B-B14F-4D97-AF65-F5344CB8AC3E}">
        <p14:creationId xmlns:p14="http://schemas.microsoft.com/office/powerpoint/2010/main" val="1796743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2882788-D241-4101-BAD1-83E397349127}" type="datetimeFigureOut">
              <a:rPr lang="en-CA" smtClean="0"/>
              <a:t>2025-11-23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FB198BF0-144B-4778-AF9C-E94530D19042}" type="slidenum">
              <a:rPr lang="en-CA" smtClean="0"/>
              <a:t>‹#›</a:t>
            </a:fld>
            <a:endParaRPr lang="en-CA"/>
          </a:p>
        </p:txBody>
      </p:sp>
    </p:spTree>
    <p:extLst>
      <p:ext uri="{BB962C8B-B14F-4D97-AF65-F5344CB8AC3E}">
        <p14:creationId xmlns:p14="http://schemas.microsoft.com/office/powerpoint/2010/main" val="1850230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2882788-D241-4101-BAD1-83E397349127}" type="datetimeFigureOut">
              <a:rPr lang="en-CA" smtClean="0"/>
              <a:t>2025-11-23</a:t>
            </a:fld>
            <a:endParaRPr lang="en-C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a:p>
        </p:txBody>
      </p:sp>
      <p:sp>
        <p:nvSpPr>
          <p:cNvPr id="9" name="Slide Number Placeholder 8"/>
          <p:cNvSpPr>
            <a:spLocks noGrp="1"/>
          </p:cNvSpPr>
          <p:nvPr>
            <p:ph type="sldNum" sz="quarter" idx="12"/>
          </p:nvPr>
        </p:nvSpPr>
        <p:spPr/>
        <p:txBody>
          <a:bodyPr/>
          <a:lstStyle/>
          <a:p>
            <a:fld id="{FB198BF0-144B-4778-AF9C-E94530D19042}" type="slidenum">
              <a:rPr lang="en-CA" smtClean="0"/>
              <a:t>‹#›</a:t>
            </a:fld>
            <a:endParaRPr lang="en-CA"/>
          </a:p>
        </p:txBody>
      </p:sp>
    </p:spTree>
    <p:extLst>
      <p:ext uri="{BB962C8B-B14F-4D97-AF65-F5344CB8AC3E}">
        <p14:creationId xmlns:p14="http://schemas.microsoft.com/office/powerpoint/2010/main" val="116410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2882788-D241-4101-BAD1-83E397349127}" type="datetimeFigureOut">
              <a:rPr lang="en-CA" smtClean="0"/>
              <a:t>2025-11-23</a:t>
            </a:fld>
            <a:endParaRPr lang="en-C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B198BF0-144B-4778-AF9C-E94530D19042}" type="slidenum">
              <a:rPr lang="en-CA" smtClean="0"/>
              <a:t>‹#›</a:t>
            </a:fld>
            <a:endParaRPr lang="en-CA"/>
          </a:p>
        </p:txBody>
      </p:sp>
    </p:spTree>
    <p:extLst>
      <p:ext uri="{BB962C8B-B14F-4D97-AF65-F5344CB8AC3E}">
        <p14:creationId xmlns:p14="http://schemas.microsoft.com/office/powerpoint/2010/main" val="2365708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882788-D241-4101-BAD1-83E397349127}" type="datetimeFigureOut">
              <a:rPr lang="en-CA" smtClean="0"/>
              <a:t>2025-11-23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B198BF0-144B-4778-AF9C-E94530D19042}" type="slidenum">
              <a:rPr lang="en-CA" smtClean="0"/>
              <a:t>‹#›</a:t>
            </a:fld>
            <a:endParaRPr lang="en-CA"/>
          </a:p>
        </p:txBody>
      </p:sp>
    </p:spTree>
    <p:extLst>
      <p:ext uri="{BB962C8B-B14F-4D97-AF65-F5344CB8AC3E}">
        <p14:creationId xmlns:p14="http://schemas.microsoft.com/office/powerpoint/2010/main" val="1483431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2882788-D241-4101-BAD1-83E397349127}" type="datetimeFigureOut">
              <a:rPr lang="en-CA" smtClean="0"/>
              <a:t>2025-11-23</a:t>
            </a:fld>
            <a:endParaRPr lang="en-C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B198BF0-144B-4778-AF9C-E94530D19042}" type="slidenum">
              <a:rPr lang="en-CA" smtClean="0"/>
              <a:t>‹#›</a:t>
            </a:fld>
            <a:endParaRPr lang="en-C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67581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F30B0-C188-A473-54DA-2A489A3CD393}"/>
              </a:ext>
            </a:extLst>
          </p:cNvPr>
          <p:cNvSpPr>
            <a:spLocks noGrp="1"/>
          </p:cNvSpPr>
          <p:nvPr>
            <p:ph type="ctrTitle"/>
          </p:nvPr>
        </p:nvSpPr>
        <p:spPr/>
        <p:txBody>
          <a:bodyPr>
            <a:normAutofit/>
          </a:bodyPr>
          <a:lstStyle/>
          <a:p>
            <a:r>
              <a:rPr lang="en-CA" sz="6000" dirty="0"/>
              <a:t>The Church, Alive and Growing</a:t>
            </a:r>
          </a:p>
        </p:txBody>
      </p:sp>
      <p:sp>
        <p:nvSpPr>
          <p:cNvPr id="3" name="Subtitle 2">
            <a:extLst>
              <a:ext uri="{FF2B5EF4-FFF2-40B4-BE49-F238E27FC236}">
                <a16:creationId xmlns:a16="http://schemas.microsoft.com/office/drawing/2014/main" id="{F380D8FE-A43D-D199-7DB0-0D3A53885825}"/>
              </a:ext>
            </a:extLst>
          </p:cNvPr>
          <p:cNvSpPr>
            <a:spLocks noGrp="1"/>
          </p:cNvSpPr>
          <p:nvPr>
            <p:ph type="subTitle" idx="1"/>
          </p:nvPr>
        </p:nvSpPr>
        <p:spPr/>
        <p:txBody>
          <a:bodyPr/>
          <a:lstStyle/>
          <a:p>
            <a:endParaRPr lang="en-CA"/>
          </a:p>
        </p:txBody>
      </p:sp>
    </p:spTree>
    <p:extLst>
      <p:ext uri="{BB962C8B-B14F-4D97-AF65-F5344CB8AC3E}">
        <p14:creationId xmlns:p14="http://schemas.microsoft.com/office/powerpoint/2010/main" val="1965277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D24F9-FD77-D7AB-50A2-0C3F31C0D2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243E7B-E8AE-375C-870D-8F4268ACF6D6}"/>
              </a:ext>
            </a:extLst>
          </p:cNvPr>
          <p:cNvSpPr>
            <a:spLocks noGrp="1"/>
          </p:cNvSpPr>
          <p:nvPr>
            <p:ph type="title"/>
          </p:nvPr>
        </p:nvSpPr>
        <p:spPr/>
        <p:txBody>
          <a:bodyPr/>
          <a:lstStyle/>
          <a:p>
            <a:r>
              <a:rPr lang="en-CA" dirty="0"/>
              <a:t>Holy Spirit gifts</a:t>
            </a:r>
          </a:p>
        </p:txBody>
      </p:sp>
      <p:sp>
        <p:nvSpPr>
          <p:cNvPr id="3" name="Content Placeholder 2">
            <a:extLst>
              <a:ext uri="{FF2B5EF4-FFF2-40B4-BE49-F238E27FC236}">
                <a16:creationId xmlns:a16="http://schemas.microsoft.com/office/drawing/2014/main" id="{3D74F56B-A527-BDFE-0F28-D48904BF27A8}"/>
              </a:ext>
            </a:extLst>
          </p:cNvPr>
          <p:cNvSpPr>
            <a:spLocks noGrp="1"/>
          </p:cNvSpPr>
          <p:nvPr>
            <p:ph idx="1"/>
          </p:nvPr>
        </p:nvSpPr>
        <p:spPr>
          <a:xfrm>
            <a:off x="1246095" y="1853754"/>
            <a:ext cx="9808760" cy="3612591"/>
          </a:xfrm>
        </p:spPr>
        <p:txBody>
          <a:bodyPr>
            <a:noAutofit/>
          </a:bodyPr>
          <a:lstStyle/>
          <a:p>
            <a:pPr marL="0" indent="0">
              <a:buNone/>
            </a:pPr>
            <a:r>
              <a:rPr lang="en-US" sz="3200" dirty="0"/>
              <a:t>Romans 12:6-8</a:t>
            </a:r>
          </a:p>
          <a:p>
            <a:pPr marL="0" indent="0">
              <a:buNone/>
            </a:pPr>
            <a:r>
              <a:rPr lang="en-US" sz="3200" dirty="0"/>
              <a:t>Having then gifts differing according to the grace that is given to us, let us use them: if </a:t>
            </a:r>
            <a:r>
              <a:rPr lang="en-US" sz="3200" b="1" dirty="0"/>
              <a:t>prophecy</a:t>
            </a:r>
            <a:r>
              <a:rPr lang="en-US" sz="3200" dirty="0"/>
              <a:t>, let us prophesy in proportion to our faith; or </a:t>
            </a:r>
            <a:r>
              <a:rPr lang="en-US" sz="3200" b="1" dirty="0"/>
              <a:t>ministry</a:t>
            </a:r>
            <a:r>
              <a:rPr lang="en-US" sz="3200" dirty="0"/>
              <a:t>, let us use it in our ministering; he who </a:t>
            </a:r>
            <a:r>
              <a:rPr lang="en-US" sz="3200" b="1" dirty="0"/>
              <a:t>teaches</a:t>
            </a:r>
            <a:r>
              <a:rPr lang="en-US" sz="3200" dirty="0"/>
              <a:t>, in teaching; he who </a:t>
            </a:r>
            <a:r>
              <a:rPr lang="en-US" sz="3200" b="1" dirty="0"/>
              <a:t>exhorts</a:t>
            </a:r>
            <a:r>
              <a:rPr lang="en-US" sz="3200" dirty="0"/>
              <a:t>, in exhortation; he who </a:t>
            </a:r>
            <a:r>
              <a:rPr lang="en-US" sz="3200" b="1" dirty="0"/>
              <a:t>gives</a:t>
            </a:r>
            <a:r>
              <a:rPr lang="en-US" sz="3200" dirty="0"/>
              <a:t>, with liberality; he who </a:t>
            </a:r>
            <a:r>
              <a:rPr lang="en-US" sz="3200" b="1" dirty="0"/>
              <a:t>leads</a:t>
            </a:r>
            <a:r>
              <a:rPr lang="en-US" sz="3200" dirty="0"/>
              <a:t>, with diligence; he who </a:t>
            </a:r>
            <a:r>
              <a:rPr lang="en-US" sz="3200" b="1" dirty="0"/>
              <a:t>shows mercy</a:t>
            </a:r>
            <a:r>
              <a:rPr lang="en-US" sz="3200" dirty="0"/>
              <a:t>, with cheerfulness. </a:t>
            </a:r>
          </a:p>
          <a:p>
            <a:pPr marL="0" indent="0">
              <a:buNone/>
            </a:pPr>
            <a:endParaRPr lang="en-CA" sz="3200" dirty="0"/>
          </a:p>
        </p:txBody>
      </p:sp>
    </p:spTree>
    <p:extLst>
      <p:ext uri="{BB962C8B-B14F-4D97-AF65-F5344CB8AC3E}">
        <p14:creationId xmlns:p14="http://schemas.microsoft.com/office/powerpoint/2010/main" val="1554966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70890-D752-ADA9-47D4-0DF98A93FE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41D4E6-EF95-FEAE-3397-97BE0550CCF2}"/>
              </a:ext>
            </a:extLst>
          </p:cNvPr>
          <p:cNvSpPr>
            <a:spLocks noGrp="1"/>
          </p:cNvSpPr>
          <p:nvPr>
            <p:ph type="title"/>
          </p:nvPr>
        </p:nvSpPr>
        <p:spPr/>
        <p:txBody>
          <a:bodyPr/>
          <a:lstStyle/>
          <a:p>
            <a:r>
              <a:rPr lang="en-CA" dirty="0"/>
              <a:t>Holy Spirit ministries (roles)</a:t>
            </a:r>
          </a:p>
        </p:txBody>
      </p:sp>
      <p:sp>
        <p:nvSpPr>
          <p:cNvPr id="3" name="Content Placeholder 2">
            <a:extLst>
              <a:ext uri="{FF2B5EF4-FFF2-40B4-BE49-F238E27FC236}">
                <a16:creationId xmlns:a16="http://schemas.microsoft.com/office/drawing/2014/main" id="{FB735535-CE46-118D-6BC7-42EC75719C05}"/>
              </a:ext>
            </a:extLst>
          </p:cNvPr>
          <p:cNvSpPr>
            <a:spLocks noGrp="1"/>
          </p:cNvSpPr>
          <p:nvPr>
            <p:ph idx="1"/>
          </p:nvPr>
        </p:nvSpPr>
        <p:spPr>
          <a:xfrm>
            <a:off x="1281953" y="1853754"/>
            <a:ext cx="9772901" cy="3612591"/>
          </a:xfrm>
        </p:spPr>
        <p:txBody>
          <a:bodyPr>
            <a:noAutofit/>
          </a:bodyPr>
          <a:lstStyle/>
          <a:p>
            <a:pPr marL="0" indent="0">
              <a:buNone/>
            </a:pPr>
            <a:r>
              <a:rPr lang="en-US" sz="3200" dirty="0"/>
              <a:t>Ephesians 4:11-13</a:t>
            </a:r>
          </a:p>
          <a:p>
            <a:pPr marL="0" indent="0">
              <a:buNone/>
            </a:pPr>
            <a:r>
              <a:rPr lang="en-US" sz="3200" dirty="0"/>
              <a:t>And He Himself gave some to be </a:t>
            </a:r>
            <a:r>
              <a:rPr lang="en-US" sz="3200" b="1" dirty="0"/>
              <a:t>apostles</a:t>
            </a:r>
            <a:r>
              <a:rPr lang="en-US" sz="3200" dirty="0"/>
              <a:t>, some </a:t>
            </a:r>
            <a:r>
              <a:rPr lang="en-US" sz="3200" b="1" dirty="0"/>
              <a:t>prophets</a:t>
            </a:r>
            <a:r>
              <a:rPr lang="en-US" sz="3200" dirty="0"/>
              <a:t>, some </a:t>
            </a:r>
            <a:r>
              <a:rPr lang="en-US" sz="3200" b="1" dirty="0"/>
              <a:t>evangelists</a:t>
            </a:r>
            <a:r>
              <a:rPr lang="en-US" sz="3200" dirty="0"/>
              <a:t>, and some </a:t>
            </a:r>
            <a:r>
              <a:rPr lang="en-US" sz="3200" b="1" dirty="0"/>
              <a:t>pastors</a:t>
            </a:r>
            <a:r>
              <a:rPr lang="en-US" sz="3200" dirty="0"/>
              <a:t> and </a:t>
            </a:r>
            <a:r>
              <a:rPr lang="en-US" sz="3200" b="1" dirty="0"/>
              <a:t>teachers</a:t>
            </a:r>
            <a:r>
              <a:rPr lang="en-US" sz="3200" dirty="0"/>
              <a:t>,  for the equipping of the saints for the work of ministry, for the edifying of the body of Christ, till we all come to the unity of the faith and of the knowledge of the Son of God, to a perfect man, to the measure of the stature of the fullness of Christ;</a:t>
            </a:r>
          </a:p>
          <a:p>
            <a:endParaRPr lang="en-CA" sz="3200" dirty="0"/>
          </a:p>
        </p:txBody>
      </p:sp>
    </p:spTree>
    <p:extLst>
      <p:ext uri="{BB962C8B-B14F-4D97-AF65-F5344CB8AC3E}">
        <p14:creationId xmlns:p14="http://schemas.microsoft.com/office/powerpoint/2010/main" val="2985702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57290-8911-ECC7-B2A7-51948FAA32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53017F-1620-0E88-C263-A2A6B808E750}"/>
              </a:ext>
            </a:extLst>
          </p:cNvPr>
          <p:cNvSpPr>
            <a:spLocks noGrp="1"/>
          </p:cNvSpPr>
          <p:nvPr>
            <p:ph type="title"/>
          </p:nvPr>
        </p:nvSpPr>
        <p:spPr/>
        <p:txBody>
          <a:bodyPr/>
          <a:lstStyle/>
          <a:p>
            <a:r>
              <a:rPr lang="en-CA" dirty="0"/>
              <a:t>Holy Spirit activities</a:t>
            </a:r>
          </a:p>
        </p:txBody>
      </p:sp>
      <p:sp>
        <p:nvSpPr>
          <p:cNvPr id="3" name="Content Placeholder 2">
            <a:extLst>
              <a:ext uri="{FF2B5EF4-FFF2-40B4-BE49-F238E27FC236}">
                <a16:creationId xmlns:a16="http://schemas.microsoft.com/office/drawing/2014/main" id="{916F678E-6AAF-2B20-D19B-45878D13F84E}"/>
              </a:ext>
            </a:extLst>
          </p:cNvPr>
          <p:cNvSpPr>
            <a:spLocks noGrp="1"/>
          </p:cNvSpPr>
          <p:nvPr>
            <p:ph idx="1"/>
          </p:nvPr>
        </p:nvSpPr>
        <p:spPr>
          <a:xfrm>
            <a:off x="1201270" y="1845734"/>
            <a:ext cx="9954409" cy="4023360"/>
          </a:xfrm>
        </p:spPr>
        <p:txBody>
          <a:bodyPr>
            <a:normAutofit/>
          </a:bodyPr>
          <a:lstStyle/>
          <a:p>
            <a:pPr marL="0" indent="0">
              <a:buNone/>
            </a:pPr>
            <a:r>
              <a:rPr lang="en-US" sz="3200" dirty="0"/>
              <a:t>1 Corinthians 12:8</a:t>
            </a:r>
          </a:p>
          <a:p>
            <a:pPr marL="0" indent="0">
              <a:buNone/>
            </a:pPr>
            <a:r>
              <a:rPr lang="en-US" sz="3200" dirty="0"/>
              <a:t>For to one is given the </a:t>
            </a:r>
            <a:r>
              <a:rPr lang="en-US" sz="3200" b="1" dirty="0"/>
              <a:t>word of wisdom </a:t>
            </a:r>
            <a:r>
              <a:rPr lang="en-US" sz="3200" dirty="0"/>
              <a:t>through the Spirit, to another the </a:t>
            </a:r>
            <a:r>
              <a:rPr lang="en-US" sz="3200" b="1" dirty="0"/>
              <a:t>word of knowledge </a:t>
            </a:r>
            <a:r>
              <a:rPr lang="en-US" sz="3200" dirty="0"/>
              <a:t>through the same Spirit,</a:t>
            </a:r>
          </a:p>
          <a:p>
            <a:pPr marL="0" indent="0">
              <a:buNone/>
            </a:pPr>
            <a:endParaRPr lang="en-CA" sz="3200" dirty="0"/>
          </a:p>
        </p:txBody>
      </p:sp>
    </p:spTree>
    <p:extLst>
      <p:ext uri="{BB962C8B-B14F-4D97-AF65-F5344CB8AC3E}">
        <p14:creationId xmlns:p14="http://schemas.microsoft.com/office/powerpoint/2010/main" val="1715002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1750D-627F-434B-ED0B-C148477733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D55D1-0B5F-4BE5-DECF-3A90711DC961}"/>
              </a:ext>
            </a:extLst>
          </p:cNvPr>
          <p:cNvSpPr>
            <a:spLocks noGrp="1"/>
          </p:cNvSpPr>
          <p:nvPr>
            <p:ph type="title"/>
          </p:nvPr>
        </p:nvSpPr>
        <p:spPr/>
        <p:txBody>
          <a:bodyPr/>
          <a:lstStyle/>
          <a:p>
            <a:r>
              <a:rPr lang="en-CA" dirty="0"/>
              <a:t>Holy Spirit activities</a:t>
            </a:r>
          </a:p>
        </p:txBody>
      </p:sp>
      <p:sp>
        <p:nvSpPr>
          <p:cNvPr id="3" name="Content Placeholder 2">
            <a:extLst>
              <a:ext uri="{FF2B5EF4-FFF2-40B4-BE49-F238E27FC236}">
                <a16:creationId xmlns:a16="http://schemas.microsoft.com/office/drawing/2014/main" id="{5A75305F-0092-BD76-68D5-7D4F3785377F}"/>
              </a:ext>
            </a:extLst>
          </p:cNvPr>
          <p:cNvSpPr>
            <a:spLocks noGrp="1"/>
          </p:cNvSpPr>
          <p:nvPr>
            <p:ph idx="1"/>
          </p:nvPr>
        </p:nvSpPr>
        <p:spPr>
          <a:xfrm>
            <a:off x="1192306" y="1845734"/>
            <a:ext cx="9963374" cy="4023360"/>
          </a:xfrm>
        </p:spPr>
        <p:txBody>
          <a:bodyPr>
            <a:normAutofit/>
          </a:bodyPr>
          <a:lstStyle/>
          <a:p>
            <a:pPr marL="0" indent="0">
              <a:buNone/>
            </a:pPr>
            <a:r>
              <a:rPr lang="en-US" sz="3200" dirty="0"/>
              <a:t>1 Corinthians 12:9-10</a:t>
            </a:r>
          </a:p>
          <a:p>
            <a:pPr marL="0" indent="0">
              <a:buNone/>
            </a:pPr>
            <a:r>
              <a:rPr lang="en-US" sz="3200" dirty="0"/>
              <a:t>to another </a:t>
            </a:r>
            <a:r>
              <a:rPr lang="en-US" sz="3200" b="1" dirty="0"/>
              <a:t>faith</a:t>
            </a:r>
            <a:r>
              <a:rPr lang="en-US" sz="3200" dirty="0"/>
              <a:t> by the same Spirit, to another </a:t>
            </a:r>
            <a:r>
              <a:rPr lang="en-US" sz="3200" b="1" dirty="0"/>
              <a:t>gifts of healings </a:t>
            </a:r>
            <a:r>
              <a:rPr lang="en-US" sz="3200" dirty="0"/>
              <a:t>by the same Spirit, to another the </a:t>
            </a:r>
            <a:r>
              <a:rPr lang="en-US" sz="3200" b="1" dirty="0"/>
              <a:t>working of miracles</a:t>
            </a:r>
            <a:r>
              <a:rPr lang="en-US" sz="3200" dirty="0"/>
              <a:t>,</a:t>
            </a:r>
          </a:p>
          <a:p>
            <a:endParaRPr lang="en-CA" sz="3200" dirty="0"/>
          </a:p>
        </p:txBody>
      </p:sp>
    </p:spTree>
    <p:extLst>
      <p:ext uri="{BB962C8B-B14F-4D97-AF65-F5344CB8AC3E}">
        <p14:creationId xmlns:p14="http://schemas.microsoft.com/office/powerpoint/2010/main" val="1546085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D35BE-C3D7-373B-D0E1-AA75D5D2CE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8EEF15-D4B7-B9C1-F67B-FF4249BF37A7}"/>
              </a:ext>
            </a:extLst>
          </p:cNvPr>
          <p:cNvSpPr>
            <a:spLocks noGrp="1"/>
          </p:cNvSpPr>
          <p:nvPr>
            <p:ph type="title"/>
          </p:nvPr>
        </p:nvSpPr>
        <p:spPr/>
        <p:txBody>
          <a:bodyPr/>
          <a:lstStyle/>
          <a:p>
            <a:r>
              <a:rPr lang="en-CA" dirty="0"/>
              <a:t>Holy Spirit Activities</a:t>
            </a:r>
          </a:p>
        </p:txBody>
      </p:sp>
      <p:sp>
        <p:nvSpPr>
          <p:cNvPr id="3" name="Content Placeholder 2">
            <a:extLst>
              <a:ext uri="{FF2B5EF4-FFF2-40B4-BE49-F238E27FC236}">
                <a16:creationId xmlns:a16="http://schemas.microsoft.com/office/drawing/2014/main" id="{D115A611-9944-FF20-03AC-0243C3BC9657}"/>
              </a:ext>
            </a:extLst>
          </p:cNvPr>
          <p:cNvSpPr>
            <a:spLocks noGrp="1"/>
          </p:cNvSpPr>
          <p:nvPr>
            <p:ph idx="1"/>
          </p:nvPr>
        </p:nvSpPr>
        <p:spPr/>
        <p:txBody>
          <a:bodyPr>
            <a:normAutofit/>
          </a:bodyPr>
          <a:lstStyle/>
          <a:p>
            <a:pPr marL="0" indent="0">
              <a:buNone/>
            </a:pPr>
            <a:r>
              <a:rPr lang="en-US" sz="3200" dirty="0"/>
              <a:t>1 Corinthians 12:10</a:t>
            </a:r>
          </a:p>
          <a:p>
            <a:pPr marL="0" indent="0">
              <a:buNone/>
            </a:pPr>
            <a:r>
              <a:rPr lang="en-US" sz="3200" dirty="0"/>
              <a:t>to another </a:t>
            </a:r>
            <a:r>
              <a:rPr lang="en-US" sz="3200" b="1" dirty="0"/>
              <a:t>prophecy</a:t>
            </a:r>
            <a:r>
              <a:rPr lang="en-US" sz="3200" dirty="0"/>
              <a:t>, to another </a:t>
            </a:r>
            <a:r>
              <a:rPr lang="en-US" sz="3200" b="1" dirty="0"/>
              <a:t>discerning of spirits</a:t>
            </a:r>
            <a:r>
              <a:rPr lang="en-US" sz="3200" dirty="0"/>
              <a:t>, to another </a:t>
            </a:r>
            <a:r>
              <a:rPr lang="en-US" sz="3200" b="1" dirty="0"/>
              <a:t>different kinds of tongues</a:t>
            </a:r>
            <a:r>
              <a:rPr lang="en-US" sz="3200" dirty="0"/>
              <a:t>, to another the </a:t>
            </a:r>
            <a:r>
              <a:rPr lang="en-US" sz="3200" b="1" dirty="0"/>
              <a:t>interpretation of tongues</a:t>
            </a:r>
            <a:r>
              <a:rPr lang="en-US" sz="3200" dirty="0"/>
              <a:t>.</a:t>
            </a:r>
          </a:p>
          <a:p>
            <a:pPr marL="0" indent="0">
              <a:buNone/>
            </a:pPr>
            <a:endParaRPr lang="en-US" sz="3200" dirty="0"/>
          </a:p>
          <a:p>
            <a:endParaRPr lang="en-CA" sz="3200" dirty="0"/>
          </a:p>
        </p:txBody>
      </p:sp>
    </p:spTree>
    <p:extLst>
      <p:ext uri="{BB962C8B-B14F-4D97-AF65-F5344CB8AC3E}">
        <p14:creationId xmlns:p14="http://schemas.microsoft.com/office/powerpoint/2010/main" val="2735327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33AD8-42F7-7B99-67B7-139F414C0C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E03359-09AA-908E-74FF-BC82E3534478}"/>
              </a:ext>
            </a:extLst>
          </p:cNvPr>
          <p:cNvSpPr>
            <a:spLocks noGrp="1"/>
          </p:cNvSpPr>
          <p:nvPr>
            <p:ph type="title"/>
          </p:nvPr>
        </p:nvSpPr>
        <p:spPr/>
        <p:txBody>
          <a:bodyPr/>
          <a:lstStyle/>
          <a:p>
            <a:r>
              <a:rPr lang="en-CA" dirty="0"/>
              <a:t>Everyone contributes under Christ</a:t>
            </a:r>
          </a:p>
        </p:txBody>
      </p:sp>
      <p:sp>
        <p:nvSpPr>
          <p:cNvPr id="3" name="Content Placeholder 2">
            <a:extLst>
              <a:ext uri="{FF2B5EF4-FFF2-40B4-BE49-F238E27FC236}">
                <a16:creationId xmlns:a16="http://schemas.microsoft.com/office/drawing/2014/main" id="{A0B37B1E-A19A-4004-57B1-F78FE9C0D222}"/>
              </a:ext>
            </a:extLst>
          </p:cNvPr>
          <p:cNvSpPr>
            <a:spLocks noGrp="1"/>
          </p:cNvSpPr>
          <p:nvPr>
            <p:ph idx="1"/>
          </p:nvPr>
        </p:nvSpPr>
        <p:spPr>
          <a:xfrm>
            <a:off x="1255059" y="1853754"/>
            <a:ext cx="9799795" cy="3612591"/>
          </a:xfrm>
        </p:spPr>
        <p:txBody>
          <a:bodyPr>
            <a:normAutofit/>
          </a:bodyPr>
          <a:lstStyle/>
          <a:p>
            <a:pPr marL="0" indent="0">
              <a:buNone/>
            </a:pPr>
            <a:r>
              <a:rPr lang="en-US" sz="3200" dirty="0"/>
              <a:t>Ephesians 4:15-16</a:t>
            </a:r>
          </a:p>
          <a:p>
            <a:pPr marL="0" indent="0">
              <a:buNone/>
            </a:pPr>
            <a:r>
              <a:rPr lang="en-US" sz="3200" dirty="0"/>
              <a:t>but (we), speaking the truth in love, may grow up in all things into </a:t>
            </a:r>
            <a:r>
              <a:rPr lang="en-US" sz="3200" b="1" dirty="0"/>
              <a:t>Him who is the head--Christ-</a:t>
            </a:r>
            <a:r>
              <a:rPr lang="en-US" sz="3200" dirty="0"/>
              <a:t>- from whom the whole body, joined and knit together by what </a:t>
            </a:r>
            <a:r>
              <a:rPr lang="en-US" sz="3200" b="1" dirty="0"/>
              <a:t>every joint supplies</a:t>
            </a:r>
            <a:r>
              <a:rPr lang="en-US" sz="3200" dirty="0"/>
              <a:t>, according to the effective working by which </a:t>
            </a:r>
            <a:r>
              <a:rPr lang="en-US" sz="3200" b="1" dirty="0"/>
              <a:t>every part does its share</a:t>
            </a:r>
            <a:r>
              <a:rPr lang="en-US" sz="3200" dirty="0"/>
              <a:t>, </a:t>
            </a:r>
            <a:r>
              <a:rPr lang="en-US" sz="3200" b="1" dirty="0"/>
              <a:t>causes growth of the body </a:t>
            </a:r>
            <a:r>
              <a:rPr lang="en-US" sz="3200" dirty="0"/>
              <a:t>for the edifying of itself in love. </a:t>
            </a:r>
          </a:p>
          <a:p>
            <a:endParaRPr lang="en-CA" sz="3200" dirty="0"/>
          </a:p>
        </p:txBody>
      </p:sp>
    </p:spTree>
    <p:extLst>
      <p:ext uri="{BB962C8B-B14F-4D97-AF65-F5344CB8AC3E}">
        <p14:creationId xmlns:p14="http://schemas.microsoft.com/office/powerpoint/2010/main" val="200995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B3BEC-D86D-02E1-7828-13ABB648A583}"/>
              </a:ext>
            </a:extLst>
          </p:cNvPr>
          <p:cNvSpPr>
            <a:spLocks noGrp="1"/>
          </p:cNvSpPr>
          <p:nvPr>
            <p:ph type="title"/>
          </p:nvPr>
        </p:nvSpPr>
        <p:spPr/>
        <p:txBody>
          <a:bodyPr/>
          <a:lstStyle/>
          <a:p>
            <a:r>
              <a:rPr lang="en-CA" dirty="0"/>
              <a:t>Finding Your place in Christ’s body:</a:t>
            </a:r>
          </a:p>
        </p:txBody>
      </p:sp>
      <p:sp>
        <p:nvSpPr>
          <p:cNvPr id="3" name="Content Placeholder 2">
            <a:extLst>
              <a:ext uri="{FF2B5EF4-FFF2-40B4-BE49-F238E27FC236}">
                <a16:creationId xmlns:a16="http://schemas.microsoft.com/office/drawing/2014/main" id="{9775962C-8CC5-1FD8-02E7-15715F3261B1}"/>
              </a:ext>
            </a:extLst>
          </p:cNvPr>
          <p:cNvSpPr>
            <a:spLocks noGrp="1"/>
          </p:cNvSpPr>
          <p:nvPr>
            <p:ph idx="1"/>
          </p:nvPr>
        </p:nvSpPr>
        <p:spPr>
          <a:xfrm>
            <a:off x="1451579" y="1737360"/>
            <a:ext cx="9603275" cy="4403464"/>
          </a:xfrm>
        </p:spPr>
        <p:txBody>
          <a:bodyPr>
            <a:noAutofit/>
          </a:bodyPr>
          <a:lstStyle/>
          <a:p>
            <a:r>
              <a:rPr lang="en-CA" sz="3200" dirty="0"/>
              <a:t>Belong and grow through spiritual birth</a:t>
            </a:r>
          </a:p>
          <a:p>
            <a:r>
              <a:rPr lang="en-CA" sz="3200" dirty="0"/>
              <a:t>Live under the headship of Christ</a:t>
            </a:r>
          </a:p>
          <a:p>
            <a:r>
              <a:rPr lang="en-CA" sz="3200" dirty="0"/>
              <a:t>Desire and ask the Holy Spirit for ways to participate</a:t>
            </a:r>
          </a:p>
          <a:p>
            <a:r>
              <a:rPr lang="en-CA" sz="3200" dirty="0"/>
              <a:t>See needs and experiment</a:t>
            </a:r>
          </a:p>
          <a:p>
            <a:r>
              <a:rPr lang="en-CA" sz="3200" dirty="0"/>
              <a:t>Be teachable</a:t>
            </a:r>
          </a:p>
          <a:p>
            <a:r>
              <a:rPr lang="en-CA" sz="3200" dirty="0"/>
              <a:t>Maintain the big picture</a:t>
            </a:r>
          </a:p>
          <a:p>
            <a:r>
              <a:rPr lang="en-CA" sz="3200" dirty="0"/>
              <a:t>Start today, keep growing, keep trusting the Holy Spirit</a:t>
            </a:r>
          </a:p>
        </p:txBody>
      </p:sp>
    </p:spTree>
    <p:extLst>
      <p:ext uri="{BB962C8B-B14F-4D97-AF65-F5344CB8AC3E}">
        <p14:creationId xmlns:p14="http://schemas.microsoft.com/office/powerpoint/2010/main" val="1949198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A9925-23AA-B7ED-7B40-E1667AAF4F92}"/>
              </a:ext>
            </a:extLst>
          </p:cNvPr>
          <p:cNvSpPr>
            <a:spLocks noGrp="1"/>
          </p:cNvSpPr>
          <p:nvPr>
            <p:ph type="title"/>
          </p:nvPr>
        </p:nvSpPr>
        <p:spPr/>
        <p:txBody>
          <a:bodyPr/>
          <a:lstStyle/>
          <a:p>
            <a:r>
              <a:rPr lang="en-CA" dirty="0"/>
              <a:t>“I will build My church”</a:t>
            </a:r>
          </a:p>
        </p:txBody>
      </p:sp>
      <p:sp>
        <p:nvSpPr>
          <p:cNvPr id="3" name="Content Placeholder 2">
            <a:extLst>
              <a:ext uri="{FF2B5EF4-FFF2-40B4-BE49-F238E27FC236}">
                <a16:creationId xmlns:a16="http://schemas.microsoft.com/office/drawing/2014/main" id="{E9AC07F4-2F56-09B2-EE3E-4044225641B0}"/>
              </a:ext>
            </a:extLst>
          </p:cNvPr>
          <p:cNvSpPr>
            <a:spLocks noGrp="1"/>
          </p:cNvSpPr>
          <p:nvPr>
            <p:ph idx="1"/>
          </p:nvPr>
        </p:nvSpPr>
        <p:spPr>
          <a:xfrm>
            <a:off x="1451579" y="1725106"/>
            <a:ext cx="9603275" cy="3741240"/>
          </a:xfrm>
        </p:spPr>
        <p:txBody>
          <a:bodyPr>
            <a:noAutofit/>
          </a:bodyPr>
          <a:lstStyle/>
          <a:p>
            <a:pPr marL="0" indent="0">
              <a:buNone/>
            </a:pPr>
            <a:r>
              <a:rPr lang="en-US" sz="3200" dirty="0"/>
              <a:t>Matthew 16:15-18</a:t>
            </a:r>
          </a:p>
          <a:p>
            <a:pPr marL="0" indent="0">
              <a:buNone/>
            </a:pPr>
            <a:r>
              <a:rPr lang="en-US" sz="3200" dirty="0"/>
              <a:t>He said to them, "But who do you say that I am?" Simon Peter answered and said, "You are the Christ, the Son of the living God."  Jesus answered and said to him, "Blessed are you, Simon Bar-Jonah, for flesh and blood has not revealed this to you, but My Father who is in heaven. And I also say to you that you are Peter, and on this rock, </a:t>
            </a:r>
            <a:r>
              <a:rPr lang="en-US" sz="3200" b="1" dirty="0"/>
              <a:t>I will build My church</a:t>
            </a:r>
            <a:r>
              <a:rPr lang="en-US" sz="3200" dirty="0"/>
              <a:t>, and the gates of Hades shall not prevail against it</a:t>
            </a:r>
          </a:p>
          <a:p>
            <a:endParaRPr lang="en-US" sz="3200" dirty="0"/>
          </a:p>
          <a:p>
            <a:endParaRPr lang="en-CA" sz="2800" dirty="0"/>
          </a:p>
        </p:txBody>
      </p:sp>
    </p:spTree>
    <p:extLst>
      <p:ext uri="{BB962C8B-B14F-4D97-AF65-F5344CB8AC3E}">
        <p14:creationId xmlns:p14="http://schemas.microsoft.com/office/powerpoint/2010/main" val="4097714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F1967-6CBC-2DE0-6A53-E1242B4EA4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49874F-2B49-3FA8-4650-1F576285F9B5}"/>
              </a:ext>
            </a:extLst>
          </p:cNvPr>
          <p:cNvSpPr>
            <a:spLocks noGrp="1"/>
          </p:cNvSpPr>
          <p:nvPr>
            <p:ph type="title"/>
          </p:nvPr>
        </p:nvSpPr>
        <p:spPr/>
        <p:txBody>
          <a:bodyPr/>
          <a:lstStyle/>
          <a:p>
            <a:r>
              <a:rPr lang="en-CA" dirty="0"/>
              <a:t>The church’s unique influence</a:t>
            </a:r>
          </a:p>
        </p:txBody>
      </p:sp>
      <p:sp>
        <p:nvSpPr>
          <p:cNvPr id="3" name="Content Placeholder 2">
            <a:extLst>
              <a:ext uri="{FF2B5EF4-FFF2-40B4-BE49-F238E27FC236}">
                <a16:creationId xmlns:a16="http://schemas.microsoft.com/office/drawing/2014/main" id="{519CDB8A-DF83-D1D2-149C-42BFCDE16489}"/>
              </a:ext>
            </a:extLst>
          </p:cNvPr>
          <p:cNvSpPr>
            <a:spLocks noGrp="1"/>
          </p:cNvSpPr>
          <p:nvPr>
            <p:ph idx="1"/>
          </p:nvPr>
        </p:nvSpPr>
        <p:spPr>
          <a:xfrm>
            <a:off x="1290918" y="1845734"/>
            <a:ext cx="9864762" cy="4023360"/>
          </a:xfrm>
        </p:spPr>
        <p:txBody>
          <a:bodyPr>
            <a:normAutofit/>
          </a:bodyPr>
          <a:lstStyle/>
          <a:p>
            <a:pPr marL="0" indent="0">
              <a:buNone/>
            </a:pPr>
            <a:r>
              <a:rPr lang="en-US" sz="3200" dirty="0"/>
              <a:t>1 Timothy 3:15</a:t>
            </a:r>
          </a:p>
          <a:p>
            <a:pPr marL="0" indent="0">
              <a:buNone/>
            </a:pPr>
            <a:r>
              <a:rPr lang="en-US" sz="3200" dirty="0"/>
              <a:t>I write so that you may know how you ought to conduct yourself in the house of God, which is </a:t>
            </a:r>
            <a:r>
              <a:rPr lang="en-US" sz="3200" b="1" dirty="0"/>
              <a:t>the church of the living God, the pillar and ground of the truth.</a:t>
            </a:r>
          </a:p>
          <a:p>
            <a:endParaRPr lang="en-CA" sz="3200" dirty="0"/>
          </a:p>
        </p:txBody>
      </p:sp>
    </p:spTree>
    <p:extLst>
      <p:ext uri="{BB962C8B-B14F-4D97-AF65-F5344CB8AC3E}">
        <p14:creationId xmlns:p14="http://schemas.microsoft.com/office/powerpoint/2010/main" val="4107075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17A89-DF8A-BE6B-16FD-9C4FAE1CE9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9C3674-3EB9-56EC-38FB-83B2BDC20B59}"/>
              </a:ext>
            </a:extLst>
          </p:cNvPr>
          <p:cNvSpPr>
            <a:spLocks noGrp="1"/>
          </p:cNvSpPr>
          <p:nvPr>
            <p:ph type="title"/>
          </p:nvPr>
        </p:nvSpPr>
        <p:spPr/>
        <p:txBody>
          <a:bodyPr/>
          <a:lstStyle/>
          <a:p>
            <a:r>
              <a:rPr lang="en-CA" dirty="0"/>
              <a:t>The church – a spiritual building</a:t>
            </a:r>
          </a:p>
        </p:txBody>
      </p:sp>
      <p:sp>
        <p:nvSpPr>
          <p:cNvPr id="3" name="Content Placeholder 2">
            <a:extLst>
              <a:ext uri="{FF2B5EF4-FFF2-40B4-BE49-F238E27FC236}">
                <a16:creationId xmlns:a16="http://schemas.microsoft.com/office/drawing/2014/main" id="{EAB69403-3548-CA89-4441-61A83136B9FA}"/>
              </a:ext>
            </a:extLst>
          </p:cNvPr>
          <p:cNvSpPr>
            <a:spLocks noGrp="1"/>
          </p:cNvSpPr>
          <p:nvPr>
            <p:ph idx="1"/>
          </p:nvPr>
        </p:nvSpPr>
        <p:spPr>
          <a:xfrm>
            <a:off x="1317813" y="1853754"/>
            <a:ext cx="9737042" cy="3612591"/>
          </a:xfrm>
        </p:spPr>
        <p:txBody>
          <a:bodyPr>
            <a:noAutofit/>
          </a:bodyPr>
          <a:lstStyle/>
          <a:p>
            <a:pPr marL="0" indent="0">
              <a:buNone/>
            </a:pPr>
            <a:r>
              <a:rPr lang="en-US" sz="3200" dirty="0"/>
              <a:t>Ephesians 2:19-22</a:t>
            </a:r>
          </a:p>
          <a:p>
            <a:pPr marL="0" indent="0">
              <a:buNone/>
            </a:pPr>
            <a:r>
              <a:rPr lang="en-US" sz="3200" dirty="0"/>
              <a:t>You are… fellow citizens with the saints and members of the household of God, having been built on the foundation of the apostles and prophets, Jesus Christ Himself being the chief cornerstone, in whom the </a:t>
            </a:r>
            <a:r>
              <a:rPr lang="en-US" sz="3200" b="1" dirty="0"/>
              <a:t>whole building</a:t>
            </a:r>
            <a:r>
              <a:rPr lang="en-US" sz="3200" dirty="0"/>
              <a:t>, being joined together, grows into a holy </a:t>
            </a:r>
            <a:r>
              <a:rPr lang="en-US" sz="3200" b="1" dirty="0"/>
              <a:t>temple</a:t>
            </a:r>
            <a:r>
              <a:rPr lang="en-US" sz="3200" dirty="0"/>
              <a:t> in the Lord, in whom you also are being </a:t>
            </a:r>
            <a:r>
              <a:rPr lang="en-US" sz="3200" b="1" dirty="0"/>
              <a:t>built together </a:t>
            </a:r>
            <a:r>
              <a:rPr lang="en-US" sz="3200" dirty="0"/>
              <a:t>for a dwelling place of God in the Spirit.</a:t>
            </a:r>
          </a:p>
          <a:p>
            <a:endParaRPr lang="en-CA" sz="3200" dirty="0"/>
          </a:p>
        </p:txBody>
      </p:sp>
    </p:spTree>
    <p:extLst>
      <p:ext uri="{BB962C8B-B14F-4D97-AF65-F5344CB8AC3E}">
        <p14:creationId xmlns:p14="http://schemas.microsoft.com/office/powerpoint/2010/main" val="1249879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C55E7-EE08-FAFE-AB22-B092D1B9B9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A3C120-4A23-AE3E-9218-4585E4876A24}"/>
              </a:ext>
            </a:extLst>
          </p:cNvPr>
          <p:cNvSpPr>
            <a:spLocks noGrp="1"/>
          </p:cNvSpPr>
          <p:nvPr>
            <p:ph type="title"/>
          </p:nvPr>
        </p:nvSpPr>
        <p:spPr/>
        <p:txBody>
          <a:bodyPr/>
          <a:lstStyle/>
          <a:p>
            <a:r>
              <a:rPr lang="en-CA" dirty="0"/>
              <a:t>Built on Jesus Christ, the foundation</a:t>
            </a:r>
          </a:p>
        </p:txBody>
      </p:sp>
      <p:sp>
        <p:nvSpPr>
          <p:cNvPr id="3" name="Content Placeholder 2">
            <a:extLst>
              <a:ext uri="{FF2B5EF4-FFF2-40B4-BE49-F238E27FC236}">
                <a16:creationId xmlns:a16="http://schemas.microsoft.com/office/drawing/2014/main" id="{CDF7CB29-7194-3687-745C-D4644E427152}"/>
              </a:ext>
            </a:extLst>
          </p:cNvPr>
          <p:cNvSpPr>
            <a:spLocks noGrp="1"/>
          </p:cNvSpPr>
          <p:nvPr>
            <p:ph idx="1"/>
          </p:nvPr>
        </p:nvSpPr>
        <p:spPr>
          <a:xfrm>
            <a:off x="1192306" y="1845734"/>
            <a:ext cx="9963374" cy="4023360"/>
          </a:xfrm>
        </p:spPr>
        <p:txBody>
          <a:bodyPr>
            <a:normAutofit/>
          </a:bodyPr>
          <a:lstStyle/>
          <a:p>
            <a:pPr marL="0" indent="0">
              <a:buNone/>
            </a:pPr>
            <a:r>
              <a:rPr lang="en-US" sz="3200" dirty="0"/>
              <a:t>1 Corinthians 3:9-11</a:t>
            </a:r>
          </a:p>
          <a:p>
            <a:pPr marL="0" indent="0">
              <a:buNone/>
            </a:pPr>
            <a:r>
              <a:rPr lang="en-US" sz="3200" dirty="0"/>
              <a:t>…you are God's </a:t>
            </a:r>
            <a:r>
              <a:rPr lang="en-US" sz="3200" b="1" dirty="0"/>
              <a:t>building</a:t>
            </a:r>
            <a:r>
              <a:rPr lang="en-US" sz="3200" dirty="0"/>
              <a:t>. According to the grace of God which was given to me, as a wise master builder I have laid the foundation, and another </a:t>
            </a:r>
            <a:r>
              <a:rPr lang="en-US" sz="3200" b="1" dirty="0"/>
              <a:t>builds</a:t>
            </a:r>
            <a:r>
              <a:rPr lang="en-US" sz="3200" dirty="0"/>
              <a:t> on it. But let each one take heed how he </a:t>
            </a:r>
            <a:r>
              <a:rPr lang="en-US" sz="3200" b="1" dirty="0"/>
              <a:t>builds</a:t>
            </a:r>
            <a:r>
              <a:rPr lang="en-US" sz="3200" dirty="0"/>
              <a:t> on it. For no other foundation can anyone lay than that which is laid, which is Jesus Christ.</a:t>
            </a:r>
          </a:p>
          <a:p>
            <a:endParaRPr lang="en-CA" sz="3200" dirty="0"/>
          </a:p>
        </p:txBody>
      </p:sp>
    </p:spTree>
    <p:extLst>
      <p:ext uri="{BB962C8B-B14F-4D97-AF65-F5344CB8AC3E}">
        <p14:creationId xmlns:p14="http://schemas.microsoft.com/office/powerpoint/2010/main" val="1895060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8E05B-AFD2-DD8F-5B45-FA1A4408A0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9C650-EB21-724C-AA63-1E1077A32873}"/>
              </a:ext>
            </a:extLst>
          </p:cNvPr>
          <p:cNvSpPr>
            <a:spLocks noGrp="1"/>
          </p:cNvSpPr>
          <p:nvPr>
            <p:ph type="title"/>
          </p:nvPr>
        </p:nvSpPr>
        <p:spPr/>
        <p:txBody>
          <a:bodyPr/>
          <a:lstStyle/>
          <a:p>
            <a:r>
              <a:rPr lang="en-CA" dirty="0"/>
              <a:t>The church – a living body of all believers</a:t>
            </a:r>
          </a:p>
        </p:txBody>
      </p:sp>
      <p:sp>
        <p:nvSpPr>
          <p:cNvPr id="3" name="Content Placeholder 2">
            <a:extLst>
              <a:ext uri="{FF2B5EF4-FFF2-40B4-BE49-F238E27FC236}">
                <a16:creationId xmlns:a16="http://schemas.microsoft.com/office/drawing/2014/main" id="{62145BF7-EE89-CE0C-7D33-4444BBFCD82E}"/>
              </a:ext>
            </a:extLst>
          </p:cNvPr>
          <p:cNvSpPr>
            <a:spLocks noGrp="1"/>
          </p:cNvSpPr>
          <p:nvPr>
            <p:ph idx="1"/>
          </p:nvPr>
        </p:nvSpPr>
        <p:spPr>
          <a:xfrm>
            <a:off x="1246094" y="1845734"/>
            <a:ext cx="9909586" cy="4023360"/>
          </a:xfrm>
        </p:spPr>
        <p:txBody>
          <a:bodyPr>
            <a:normAutofit/>
          </a:bodyPr>
          <a:lstStyle/>
          <a:p>
            <a:pPr marL="0" indent="0">
              <a:buNone/>
            </a:pPr>
            <a:r>
              <a:rPr lang="en-US" sz="3200" dirty="0"/>
              <a:t>1 Corinthians 12:12-13</a:t>
            </a:r>
          </a:p>
          <a:p>
            <a:pPr marL="0" indent="0">
              <a:buNone/>
            </a:pPr>
            <a:r>
              <a:rPr lang="en-US" sz="3200" dirty="0"/>
              <a:t>For as the </a:t>
            </a:r>
            <a:r>
              <a:rPr lang="en-US" sz="3200" b="1" dirty="0"/>
              <a:t>body is one</a:t>
            </a:r>
            <a:r>
              <a:rPr lang="en-US" sz="3200" dirty="0"/>
              <a:t> and has many members, but all the members of that </a:t>
            </a:r>
            <a:r>
              <a:rPr lang="en-US" sz="3200" b="1" dirty="0"/>
              <a:t>one</a:t>
            </a:r>
            <a:r>
              <a:rPr lang="en-US" sz="3200" dirty="0"/>
              <a:t> </a:t>
            </a:r>
            <a:r>
              <a:rPr lang="en-US" sz="3200" b="1" dirty="0"/>
              <a:t>body</a:t>
            </a:r>
            <a:r>
              <a:rPr lang="en-US" sz="3200" dirty="0"/>
              <a:t>, being many, are </a:t>
            </a:r>
            <a:r>
              <a:rPr lang="en-US" sz="3200" b="1" dirty="0"/>
              <a:t>one</a:t>
            </a:r>
            <a:r>
              <a:rPr lang="en-US" sz="3200" dirty="0"/>
              <a:t> </a:t>
            </a:r>
            <a:r>
              <a:rPr lang="en-US" sz="3200" b="1" dirty="0"/>
              <a:t>body</a:t>
            </a:r>
            <a:r>
              <a:rPr lang="en-US" sz="3200" dirty="0"/>
              <a:t>, so also is Christ. For by </a:t>
            </a:r>
            <a:r>
              <a:rPr lang="en-US" sz="3200" b="1" dirty="0"/>
              <a:t>one</a:t>
            </a:r>
            <a:r>
              <a:rPr lang="en-US" sz="3200" dirty="0"/>
              <a:t> </a:t>
            </a:r>
            <a:r>
              <a:rPr lang="en-US" sz="3200" b="1" dirty="0"/>
              <a:t>Spirit </a:t>
            </a:r>
            <a:r>
              <a:rPr lang="en-US" sz="3200" dirty="0"/>
              <a:t>we were all baptized into </a:t>
            </a:r>
            <a:r>
              <a:rPr lang="en-US" sz="3200" b="1" dirty="0"/>
              <a:t>one</a:t>
            </a:r>
            <a:r>
              <a:rPr lang="en-US" sz="3200" dirty="0"/>
              <a:t> </a:t>
            </a:r>
            <a:r>
              <a:rPr lang="en-US" sz="3200" b="1" dirty="0"/>
              <a:t>body</a:t>
            </a:r>
            <a:r>
              <a:rPr lang="en-US" sz="3200" dirty="0"/>
              <a:t>--whether Jews or Greeks, whether slaves or free--and have all been made to drink into </a:t>
            </a:r>
            <a:r>
              <a:rPr lang="en-US" sz="3200" b="1" dirty="0"/>
              <a:t>one</a:t>
            </a:r>
            <a:r>
              <a:rPr lang="en-US" sz="3200" dirty="0"/>
              <a:t> </a:t>
            </a:r>
            <a:r>
              <a:rPr lang="en-US" sz="3200" b="1" dirty="0"/>
              <a:t>Spirit</a:t>
            </a:r>
            <a:r>
              <a:rPr lang="en-US" sz="3200" dirty="0"/>
              <a:t>.</a:t>
            </a:r>
          </a:p>
          <a:p>
            <a:endParaRPr lang="en-CA" sz="3200" dirty="0"/>
          </a:p>
        </p:txBody>
      </p:sp>
    </p:spTree>
    <p:extLst>
      <p:ext uri="{BB962C8B-B14F-4D97-AF65-F5344CB8AC3E}">
        <p14:creationId xmlns:p14="http://schemas.microsoft.com/office/powerpoint/2010/main" val="3320641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5DFBB-8AC4-85FF-D491-6630B6A9EB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04D614-A2D1-D79A-53C0-61D36257D4DB}"/>
              </a:ext>
            </a:extLst>
          </p:cNvPr>
          <p:cNvSpPr>
            <a:spLocks noGrp="1"/>
          </p:cNvSpPr>
          <p:nvPr>
            <p:ph type="title"/>
          </p:nvPr>
        </p:nvSpPr>
        <p:spPr/>
        <p:txBody>
          <a:bodyPr/>
          <a:lstStyle/>
          <a:p>
            <a:r>
              <a:rPr lang="en-CA" dirty="0"/>
              <a:t>The church – a healthy, growing body</a:t>
            </a:r>
          </a:p>
        </p:txBody>
      </p:sp>
      <p:sp>
        <p:nvSpPr>
          <p:cNvPr id="3" name="Content Placeholder 2">
            <a:extLst>
              <a:ext uri="{FF2B5EF4-FFF2-40B4-BE49-F238E27FC236}">
                <a16:creationId xmlns:a16="http://schemas.microsoft.com/office/drawing/2014/main" id="{C046D960-931F-DCC5-B4E9-19F8FAD0FDDD}"/>
              </a:ext>
            </a:extLst>
          </p:cNvPr>
          <p:cNvSpPr>
            <a:spLocks noGrp="1"/>
          </p:cNvSpPr>
          <p:nvPr>
            <p:ph idx="1"/>
          </p:nvPr>
        </p:nvSpPr>
        <p:spPr>
          <a:xfrm>
            <a:off x="1228164" y="1845734"/>
            <a:ext cx="9927515" cy="4023360"/>
          </a:xfrm>
        </p:spPr>
        <p:txBody>
          <a:bodyPr>
            <a:normAutofit/>
          </a:bodyPr>
          <a:lstStyle/>
          <a:p>
            <a:pPr marL="0" indent="0">
              <a:buNone/>
            </a:pPr>
            <a:r>
              <a:rPr lang="en-US" sz="3200" dirty="0"/>
              <a:t>Colossians 2:19</a:t>
            </a:r>
          </a:p>
          <a:p>
            <a:pPr marL="0" indent="0">
              <a:buNone/>
            </a:pPr>
            <a:r>
              <a:rPr lang="en-US" sz="3200" dirty="0"/>
              <a:t>…holding fast to the Head, from whom all the body, nourished and knit together by joints and ligaments, </a:t>
            </a:r>
            <a:r>
              <a:rPr lang="en-US" sz="3200" b="1" dirty="0"/>
              <a:t>grows</a:t>
            </a:r>
            <a:r>
              <a:rPr lang="en-US" sz="3200" dirty="0"/>
              <a:t> with the </a:t>
            </a:r>
            <a:r>
              <a:rPr lang="en-US" sz="3200" b="1" dirty="0"/>
              <a:t>increase</a:t>
            </a:r>
            <a:r>
              <a:rPr lang="en-US" sz="3200" dirty="0"/>
              <a:t> that is from God.</a:t>
            </a:r>
          </a:p>
          <a:p>
            <a:pPr marL="0" indent="0">
              <a:buNone/>
            </a:pPr>
            <a:endParaRPr lang="en-CA" sz="3200" dirty="0"/>
          </a:p>
        </p:txBody>
      </p:sp>
    </p:spTree>
    <p:extLst>
      <p:ext uri="{BB962C8B-B14F-4D97-AF65-F5344CB8AC3E}">
        <p14:creationId xmlns:p14="http://schemas.microsoft.com/office/powerpoint/2010/main" val="528830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5E6A3-FD67-5471-102D-3BFDE6D890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EC777E-8F8B-F350-69F5-9F1040E77B6A}"/>
              </a:ext>
            </a:extLst>
          </p:cNvPr>
          <p:cNvSpPr>
            <a:spLocks noGrp="1"/>
          </p:cNvSpPr>
          <p:nvPr>
            <p:ph type="title"/>
          </p:nvPr>
        </p:nvSpPr>
        <p:spPr/>
        <p:txBody>
          <a:bodyPr/>
          <a:lstStyle/>
          <a:p>
            <a:r>
              <a:rPr lang="en-CA" dirty="0"/>
              <a:t>In God’s design, everyone contributes</a:t>
            </a:r>
          </a:p>
        </p:txBody>
      </p:sp>
      <p:sp>
        <p:nvSpPr>
          <p:cNvPr id="3" name="Content Placeholder 2">
            <a:extLst>
              <a:ext uri="{FF2B5EF4-FFF2-40B4-BE49-F238E27FC236}">
                <a16:creationId xmlns:a16="http://schemas.microsoft.com/office/drawing/2014/main" id="{E1F7042A-CC68-F7CB-EA0D-D9CA6807A434}"/>
              </a:ext>
            </a:extLst>
          </p:cNvPr>
          <p:cNvSpPr>
            <a:spLocks noGrp="1"/>
          </p:cNvSpPr>
          <p:nvPr>
            <p:ph idx="1"/>
          </p:nvPr>
        </p:nvSpPr>
        <p:spPr>
          <a:xfrm>
            <a:off x="1219201" y="1734532"/>
            <a:ext cx="9835654" cy="3731813"/>
          </a:xfrm>
        </p:spPr>
        <p:txBody>
          <a:bodyPr>
            <a:noAutofit/>
          </a:bodyPr>
          <a:lstStyle/>
          <a:p>
            <a:pPr marL="0" indent="0">
              <a:buNone/>
            </a:pPr>
            <a:r>
              <a:rPr lang="en-US" sz="3200" dirty="0"/>
              <a:t>Romans 12:3-6</a:t>
            </a:r>
          </a:p>
          <a:p>
            <a:pPr marL="0" indent="0">
              <a:buNone/>
            </a:pPr>
            <a:r>
              <a:rPr lang="en-US" sz="3200" dirty="0"/>
              <a:t>For I say, through the grace given to me, to </a:t>
            </a:r>
            <a:r>
              <a:rPr lang="en-US" sz="3200" b="1" dirty="0"/>
              <a:t>everyone</a:t>
            </a:r>
            <a:r>
              <a:rPr lang="en-US" sz="3200" dirty="0"/>
              <a:t> who is among you, not to think of himself more highly than he ought to think, but to think soberly, as God has dealt to </a:t>
            </a:r>
            <a:r>
              <a:rPr lang="en-US" sz="3200" b="1" dirty="0"/>
              <a:t>each one </a:t>
            </a:r>
            <a:r>
              <a:rPr lang="en-US" sz="3200" dirty="0"/>
              <a:t>a measure of faith. For as we have many members in one body, but all the members do not have the same function, so we, being many, are one body in Christ, and individually members of one another. </a:t>
            </a:r>
          </a:p>
          <a:p>
            <a:endParaRPr lang="en-CA" sz="3200" dirty="0"/>
          </a:p>
        </p:txBody>
      </p:sp>
    </p:spTree>
    <p:extLst>
      <p:ext uri="{BB962C8B-B14F-4D97-AF65-F5344CB8AC3E}">
        <p14:creationId xmlns:p14="http://schemas.microsoft.com/office/powerpoint/2010/main" val="1635337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E5CF2-26EA-C90C-91DF-649BF8E4BA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B596D8-2A10-3339-91BF-D8A261F88BFD}"/>
              </a:ext>
            </a:extLst>
          </p:cNvPr>
          <p:cNvSpPr>
            <a:spLocks noGrp="1"/>
          </p:cNvSpPr>
          <p:nvPr>
            <p:ph type="title"/>
          </p:nvPr>
        </p:nvSpPr>
        <p:spPr>
          <a:xfrm>
            <a:off x="838199" y="365125"/>
            <a:ext cx="10869891" cy="1325563"/>
          </a:xfrm>
        </p:spPr>
        <p:txBody>
          <a:bodyPr>
            <a:normAutofit fontScale="90000"/>
          </a:bodyPr>
          <a:lstStyle/>
          <a:p>
            <a:r>
              <a:rPr lang="en-CA" dirty="0"/>
              <a:t>The Holy Spirit directs gifts, ministries, activities </a:t>
            </a:r>
          </a:p>
        </p:txBody>
      </p:sp>
      <p:sp>
        <p:nvSpPr>
          <p:cNvPr id="3" name="Content Placeholder 2">
            <a:extLst>
              <a:ext uri="{FF2B5EF4-FFF2-40B4-BE49-F238E27FC236}">
                <a16:creationId xmlns:a16="http://schemas.microsoft.com/office/drawing/2014/main" id="{4B9FE2F4-B707-558F-AE1D-52309B23E841}"/>
              </a:ext>
            </a:extLst>
          </p:cNvPr>
          <p:cNvSpPr>
            <a:spLocks noGrp="1"/>
          </p:cNvSpPr>
          <p:nvPr>
            <p:ph idx="1"/>
          </p:nvPr>
        </p:nvSpPr>
        <p:spPr>
          <a:xfrm>
            <a:off x="986118" y="1845734"/>
            <a:ext cx="10169562" cy="4023360"/>
          </a:xfrm>
        </p:spPr>
        <p:txBody>
          <a:bodyPr>
            <a:normAutofit/>
          </a:bodyPr>
          <a:lstStyle/>
          <a:p>
            <a:pPr marL="0" indent="0">
              <a:buNone/>
            </a:pPr>
            <a:r>
              <a:rPr lang="en-US" sz="3200" dirty="0"/>
              <a:t>1 Corinthians 12:4-7</a:t>
            </a:r>
          </a:p>
          <a:p>
            <a:pPr marL="0" indent="0">
              <a:buNone/>
            </a:pPr>
            <a:r>
              <a:rPr lang="en-US" sz="3200" dirty="0"/>
              <a:t>There are diversities of </a:t>
            </a:r>
            <a:r>
              <a:rPr lang="en-US" sz="3200" b="1" dirty="0"/>
              <a:t>gifts</a:t>
            </a:r>
            <a:r>
              <a:rPr lang="en-US" sz="3200" dirty="0"/>
              <a:t>, but the same Spirit. There are differences of </a:t>
            </a:r>
            <a:r>
              <a:rPr lang="en-US" sz="3200" b="1" dirty="0"/>
              <a:t>ministries</a:t>
            </a:r>
            <a:r>
              <a:rPr lang="en-US" sz="3200" dirty="0"/>
              <a:t>, but the same Lord. And there are diversities of </a:t>
            </a:r>
            <a:r>
              <a:rPr lang="en-US" sz="3200" b="1" dirty="0"/>
              <a:t>activities</a:t>
            </a:r>
            <a:r>
              <a:rPr lang="en-US" sz="3200" dirty="0"/>
              <a:t>, but it is the same God who works all in all. But the manifestation of the Spirit is given to each one for the profit of all:</a:t>
            </a:r>
          </a:p>
          <a:p>
            <a:endParaRPr lang="en-CA" sz="3200" dirty="0"/>
          </a:p>
        </p:txBody>
      </p:sp>
    </p:spTree>
    <p:extLst>
      <p:ext uri="{BB962C8B-B14F-4D97-AF65-F5344CB8AC3E}">
        <p14:creationId xmlns:p14="http://schemas.microsoft.com/office/powerpoint/2010/main" val="1554765940"/>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2868</TotalTime>
  <Words>982</Words>
  <Application>Microsoft Office PowerPoint</Application>
  <PresentationFormat>Widescreen</PresentationFormat>
  <Paragraphs>51</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Calibri</vt:lpstr>
      <vt:lpstr>Calibri Light</vt:lpstr>
      <vt:lpstr>Retrospect</vt:lpstr>
      <vt:lpstr>The Church, Alive and Growing</vt:lpstr>
      <vt:lpstr>“I will build My church”</vt:lpstr>
      <vt:lpstr>The church’s unique influence</vt:lpstr>
      <vt:lpstr>The church – a spiritual building</vt:lpstr>
      <vt:lpstr>Built on Jesus Christ, the foundation</vt:lpstr>
      <vt:lpstr>The church – a living body of all believers</vt:lpstr>
      <vt:lpstr>The church – a healthy, growing body</vt:lpstr>
      <vt:lpstr>In God’s design, everyone contributes</vt:lpstr>
      <vt:lpstr>The Holy Spirit directs gifts, ministries, activities </vt:lpstr>
      <vt:lpstr>Holy Spirit gifts</vt:lpstr>
      <vt:lpstr>Holy Spirit ministries (roles)</vt:lpstr>
      <vt:lpstr>Holy Spirit activities</vt:lpstr>
      <vt:lpstr>Holy Spirit activities</vt:lpstr>
      <vt:lpstr>Holy Spirit Activities</vt:lpstr>
      <vt:lpstr>Everyone contributes under Christ</vt:lpstr>
      <vt:lpstr>Finding Your place in Christ’s body: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 Stange</dc:creator>
  <cp:lastModifiedBy>WGC Admin</cp:lastModifiedBy>
  <cp:revision>13</cp:revision>
  <cp:lastPrinted>2025-11-22T18:39:38Z</cp:lastPrinted>
  <dcterms:created xsi:type="dcterms:W3CDTF">2025-11-20T20:42:55Z</dcterms:created>
  <dcterms:modified xsi:type="dcterms:W3CDTF">2025-11-23T15:48:00Z</dcterms:modified>
</cp:coreProperties>
</file>