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Economica" panose="020B0604020202020204" charset="0"/>
      <p:regular r:id="rId32"/>
      <p:bold r:id="rId33"/>
      <p:italic r:id="rId34"/>
      <p:boldItalic r:id="rId35"/>
    </p:embeddedFont>
    <p:embeddedFont>
      <p:font typeface="Open Sans"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60"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6f8954bc_0_9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6f8954b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6f22b8c667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6f22b8c6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eeddcedfe_0_2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eeddcedf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6f22b8c667_0_12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6f22b8c66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6f22b8c667_0_4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6f22b8c66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6f22b8c667_0_3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6f22b8c66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6f22b8c667_0_5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6f22b8c66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6f22b8c667_0_6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6f22b8c66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6f22b8c667_0_6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6f22b8c66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6f22b8c667_0_7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6f22b8c66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6f22b8c667_0_7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6f22b8c66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6bd70693f7_0_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6bd70693f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6f22b8c667_0_8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6f22b8c66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6f22b8c667_0_9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6f22b8c66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6f22b8c667_0_9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6f22b8c66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6f22b8c667_0_4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6f22b8c66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6f22b8c667_0_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6f22b8c66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6f22b8c667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6f22b8c66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6f22b8c667_0_2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6f22b8c66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6f22b8c667_0_2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6f22b8c66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6f22b8c667_0_1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6f22b8c667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6f22b8c667_0_11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6f22b8c66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eeddcedfe_0_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eeddced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6bd70693f7_0_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6bd70693f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6bd70693f7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6bd70693f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6eeddcedfe_0_1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eeddcedf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6f8954bc_0_5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6f8954b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6f8954bc_0_9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6f8954b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6bd70693f7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6bd70693f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p:nvPr/>
        </p:nvSpPr>
        <p:spPr>
          <a:xfrm>
            <a:off x="7040100" y="-82200"/>
            <a:ext cx="2890800" cy="53079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3" name="Google Shape;63;p13"/>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Saturday, September 4, 20XX at 3pm</a:t>
            </a:r>
            <a:endParaRPr/>
          </a:p>
        </p:txBody>
      </p:sp>
      <p:sp>
        <p:nvSpPr>
          <p:cNvPr id="64" name="Google Shape;64;p1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None/>
            </a:pPr>
            <a:r>
              <a:rPr lang="en" sz="2400" b="1"/>
              <a:t>The Hotel Name</a:t>
            </a:r>
            <a:endParaRPr sz="2400" b="1"/>
          </a:p>
          <a:p>
            <a:pPr marL="0" lvl="0" indent="0" algn="l" rtl="0">
              <a:spcBef>
                <a:spcPts val="0"/>
              </a:spcBef>
              <a:spcAft>
                <a:spcPts val="0"/>
              </a:spcAft>
              <a:buClr>
                <a:schemeClr val="dk1"/>
              </a:buClr>
              <a:buSzPts val="1100"/>
              <a:buNone/>
            </a:pPr>
            <a:r>
              <a:rPr lang="en" sz="2400"/>
              <a:t>123 Address St</a:t>
            </a:r>
            <a:endParaRPr sz="2400"/>
          </a:p>
          <a:p>
            <a:pPr marL="0" lvl="0" indent="0" algn="l" rtl="0">
              <a:spcBef>
                <a:spcPts val="0"/>
              </a:spcBef>
              <a:spcAft>
                <a:spcPts val="0"/>
              </a:spcAft>
              <a:buClr>
                <a:schemeClr val="dk1"/>
              </a:buClr>
              <a:buSzPts val="1100"/>
              <a:buNone/>
            </a:pPr>
            <a:r>
              <a:rPr lang="en" sz="2400"/>
              <a:t>Anytown, ST 12345</a:t>
            </a:r>
            <a:endParaRPr sz="2400"/>
          </a:p>
          <a:p>
            <a:pPr marL="0" lvl="0" indent="0" algn="l" rtl="0">
              <a:spcBef>
                <a:spcPts val="1600"/>
              </a:spcBef>
              <a:spcAft>
                <a:spcPts val="1600"/>
              </a:spcAft>
              <a:buNone/>
            </a:pPr>
            <a:r>
              <a:rPr lang="en" sz="1400"/>
              <a:t>Reception immediately following the ceremony</a:t>
            </a:r>
            <a:endParaRPr sz="1400"/>
          </a:p>
        </p:txBody>
      </p:sp>
      <p:pic>
        <p:nvPicPr>
          <p:cNvPr id="65" name="Google Shape;65;p13" title="1 bustin family .JPG"/>
          <p:cNvPicPr preferRelativeResize="0"/>
          <p:nvPr/>
        </p:nvPicPr>
        <p:blipFill>
          <a:blip r:embed="rId3">
            <a:alphaModFix/>
          </a:blip>
          <a:stretch>
            <a:fillRect/>
          </a:stretch>
        </p:blipFill>
        <p:spPr>
          <a:xfrm>
            <a:off x="-66049" y="-169000"/>
            <a:ext cx="9403576" cy="5869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John 12:23-26</a:t>
            </a:r>
            <a:endParaRPr b="1"/>
          </a:p>
        </p:txBody>
      </p:sp>
      <p:cxnSp>
        <p:nvCxnSpPr>
          <p:cNvPr id="121" name="Google Shape;121;p22"/>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122" name="Google Shape;122;p22"/>
          <p:cNvSpPr txBox="1">
            <a:spLocks noGrp="1"/>
          </p:cNvSpPr>
          <p:nvPr>
            <p:ph type="title"/>
          </p:nvPr>
        </p:nvSpPr>
        <p:spPr>
          <a:xfrm>
            <a:off x="311700" y="1443975"/>
            <a:ext cx="8604000" cy="336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50"/>
              <a:t>Jesus replied, “The hour has come for the Son of Man to be glorified. Very truly I tell you, unless a kernel of wheat falls to the ground and dies, it remains only a single seed. But </a:t>
            </a:r>
            <a:r>
              <a:rPr lang="en" sz="3350" b="1"/>
              <a:t>if it dies, it produces many seeds</a:t>
            </a:r>
            <a:r>
              <a:rPr lang="en" sz="3150"/>
              <a:t>. Anyone who loves their life will lose it, while anyone who hates their life in this world will keep it for eternal life. Whoever serves me must follow me; and where I am, my servant also will be. My Father will honor the one who serves me.</a:t>
            </a:r>
            <a:endParaRPr sz="31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Wheat Multiplication</a:t>
            </a:r>
            <a:endParaRPr b="1"/>
          </a:p>
        </p:txBody>
      </p:sp>
      <p:cxnSp>
        <p:nvCxnSpPr>
          <p:cNvPr id="128" name="Google Shape;128;p23"/>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129" name="Google Shape;129;p23"/>
          <p:cNvSpPr txBox="1">
            <a:spLocks noGrp="1"/>
          </p:cNvSpPr>
          <p:nvPr>
            <p:ph type="title"/>
          </p:nvPr>
        </p:nvSpPr>
        <p:spPr>
          <a:xfrm>
            <a:off x="311700" y="1443975"/>
            <a:ext cx="8604000" cy="1888200"/>
          </a:xfrm>
          <a:prstGeom prst="rect">
            <a:avLst/>
          </a:prstGeom>
        </p:spPr>
        <p:txBody>
          <a:bodyPr spcFirstLastPara="1" wrap="square" lIns="91425" tIns="91425" rIns="91425" bIns="91425" anchor="b" anchorCtr="0">
            <a:noAutofit/>
          </a:bodyPr>
          <a:lstStyle/>
          <a:p>
            <a:pPr marL="457200" lvl="0" indent="-384175" algn="l" rtl="0">
              <a:spcBef>
                <a:spcPts val="0"/>
              </a:spcBef>
              <a:spcAft>
                <a:spcPts val="0"/>
              </a:spcAft>
              <a:buSzPts val="2450"/>
              <a:buChar char="●"/>
            </a:pPr>
            <a:r>
              <a:rPr lang="en" sz="3550"/>
              <a:t>Agricultural economy - normal concept</a:t>
            </a:r>
            <a:endParaRPr sz="3550"/>
          </a:p>
          <a:p>
            <a:pPr marL="457200" lvl="0" indent="-384175" algn="l" rtl="0">
              <a:spcBef>
                <a:spcPts val="0"/>
              </a:spcBef>
              <a:spcAft>
                <a:spcPts val="0"/>
              </a:spcAft>
              <a:buSzPts val="2450"/>
              <a:buChar char="●"/>
            </a:pPr>
            <a:r>
              <a:rPr lang="en" sz="3550"/>
              <a:t>1 seed x 1 stalk x 1 head x 30 grains = 30 grains</a:t>
            </a:r>
            <a:endParaRPr sz="3550"/>
          </a:p>
          <a:p>
            <a:pPr marL="457200" lvl="0" indent="-384175" algn="l" rtl="0">
              <a:spcBef>
                <a:spcPts val="0"/>
              </a:spcBef>
              <a:spcAft>
                <a:spcPts val="0"/>
              </a:spcAft>
              <a:buSzPts val="2450"/>
              <a:buChar char="●"/>
            </a:pPr>
            <a:r>
              <a:rPr lang="en" sz="3550"/>
              <a:t>1 seed x 7 stalks x 1 head x 50 grains = 350 grains</a:t>
            </a:r>
            <a:endParaRPr sz="3550" b="1"/>
          </a:p>
        </p:txBody>
      </p:sp>
      <p:sp>
        <p:nvSpPr>
          <p:cNvPr id="130" name="Google Shape;130;p23"/>
          <p:cNvSpPr txBox="1">
            <a:spLocks noGrp="1"/>
          </p:cNvSpPr>
          <p:nvPr>
            <p:ph type="title"/>
          </p:nvPr>
        </p:nvSpPr>
        <p:spPr>
          <a:xfrm>
            <a:off x="919250" y="3489075"/>
            <a:ext cx="79545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By dying, what are </a:t>
            </a:r>
            <a:r>
              <a:rPr lang="en" b="1" i="1"/>
              <a:t>we</a:t>
            </a:r>
            <a:r>
              <a:rPr lang="en" b="1"/>
              <a:t> to multiply?</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Types of Multiplication</a:t>
            </a:r>
            <a:endParaRPr b="1"/>
          </a:p>
        </p:txBody>
      </p:sp>
      <p:cxnSp>
        <p:nvCxnSpPr>
          <p:cNvPr id="136" name="Google Shape;136;p24"/>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137" name="Google Shape;137;p24"/>
          <p:cNvSpPr txBox="1">
            <a:spLocks noGrp="1"/>
          </p:cNvSpPr>
          <p:nvPr>
            <p:ph type="title"/>
          </p:nvPr>
        </p:nvSpPr>
        <p:spPr>
          <a:xfrm>
            <a:off x="311700" y="1443975"/>
            <a:ext cx="8604000" cy="1888200"/>
          </a:xfrm>
          <a:prstGeom prst="rect">
            <a:avLst/>
          </a:prstGeom>
        </p:spPr>
        <p:txBody>
          <a:bodyPr spcFirstLastPara="1" wrap="square" lIns="91425" tIns="91425" rIns="91425" bIns="91425" anchor="b" anchorCtr="0">
            <a:noAutofit/>
          </a:bodyPr>
          <a:lstStyle/>
          <a:p>
            <a:pPr marL="457200" lvl="0" indent="-454025" algn="l" rtl="0">
              <a:spcBef>
                <a:spcPts val="0"/>
              </a:spcBef>
              <a:spcAft>
                <a:spcPts val="0"/>
              </a:spcAft>
              <a:buSzPts val="3550"/>
              <a:buAutoNum type="arabicPeriod"/>
            </a:pPr>
            <a:r>
              <a:rPr lang="en" sz="3550"/>
              <a:t>Christ’s death → Leads to salvation of the world</a:t>
            </a:r>
            <a:endParaRPr sz="3550"/>
          </a:p>
          <a:p>
            <a:pPr marL="457200" lvl="0" indent="-454025" algn="l" rtl="0">
              <a:spcBef>
                <a:spcPts val="0"/>
              </a:spcBef>
              <a:spcAft>
                <a:spcPts val="0"/>
              </a:spcAft>
              <a:buSzPts val="3550"/>
              <a:buAutoNum type="arabicPeriod"/>
            </a:pPr>
            <a:r>
              <a:rPr lang="en" sz="3550"/>
              <a:t>Christ’s follower’s death → Leads to global evangelism</a:t>
            </a:r>
            <a:endParaRPr sz="3550"/>
          </a:p>
          <a:p>
            <a:pPr marL="457200" lvl="0" indent="-454025" algn="l" rtl="0">
              <a:spcBef>
                <a:spcPts val="0"/>
              </a:spcBef>
              <a:spcAft>
                <a:spcPts val="0"/>
              </a:spcAft>
              <a:buSzPts val="3550"/>
              <a:buAutoNum type="arabicPeriod"/>
            </a:pPr>
            <a:r>
              <a:rPr lang="en" sz="3550"/>
              <a:t>Personal Internal Dying → Leads to external fruit</a:t>
            </a:r>
            <a:endParaRPr sz="355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1242375"/>
            <a:ext cx="8520600" cy="199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200" b="1"/>
              <a:t>Personal Spiritual Multiplication: </a:t>
            </a:r>
            <a:r>
              <a:rPr lang="en" sz="5200" b="1" i="1"/>
              <a:t>Internal dying leads to external fruit</a:t>
            </a:r>
            <a:endParaRPr sz="5200" b="1" i="1"/>
          </a:p>
        </p:txBody>
      </p:sp>
      <p:cxnSp>
        <p:nvCxnSpPr>
          <p:cNvPr id="143" name="Google Shape;143;p25"/>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cxnSp>
        <p:nvCxnSpPr>
          <p:cNvPr id="148" name="Google Shape;148;p26"/>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149" name="Google Shape;149;p26"/>
          <p:cNvSpPr txBox="1">
            <a:spLocks noGrp="1"/>
          </p:cNvSpPr>
          <p:nvPr>
            <p:ph type="title"/>
          </p:nvPr>
        </p:nvSpPr>
        <p:spPr>
          <a:xfrm>
            <a:off x="311700" y="2028775"/>
            <a:ext cx="8604000" cy="1969500"/>
          </a:xfrm>
          <a:prstGeom prst="rect">
            <a:avLst/>
          </a:prstGeom>
        </p:spPr>
        <p:txBody>
          <a:bodyPr spcFirstLastPara="1" wrap="square" lIns="91425" tIns="91425" rIns="91425" bIns="91425" anchor="b" anchorCtr="0">
            <a:noAutofit/>
          </a:bodyPr>
          <a:lstStyle/>
          <a:p>
            <a:pPr marL="457200" lvl="0" indent="0" algn="l" rtl="0">
              <a:spcBef>
                <a:spcPts val="0"/>
              </a:spcBef>
              <a:spcAft>
                <a:spcPts val="0"/>
              </a:spcAft>
              <a:buNone/>
            </a:pPr>
            <a:r>
              <a:rPr lang="en" sz="4450" i="1"/>
              <a:t>“Fruitfulness comes only through dying. The mystery of the grain teaches us the way of downward mobility, surrender, and trust.”</a:t>
            </a:r>
            <a:endParaRPr sz="4450" i="1"/>
          </a:p>
          <a:p>
            <a:pPr marL="4572000" lvl="0" indent="-511175" algn="l" rtl="0">
              <a:spcBef>
                <a:spcPts val="0"/>
              </a:spcBef>
              <a:spcAft>
                <a:spcPts val="0"/>
              </a:spcAft>
              <a:buSzPts val="4450"/>
              <a:buChar char="-"/>
            </a:pPr>
            <a:r>
              <a:rPr lang="en" sz="4450"/>
              <a:t>Henri Nouwen</a:t>
            </a:r>
            <a:endParaRPr sz="445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315925"/>
            <a:ext cx="8520600" cy="72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900" b="1"/>
              <a:t>Personal Spiritual Multiplication: </a:t>
            </a:r>
            <a:r>
              <a:rPr lang="en" sz="2900" b="1" i="1"/>
              <a:t>Internal dying leads to external fruit</a:t>
            </a:r>
            <a:endParaRPr sz="2900" b="1" i="1"/>
          </a:p>
        </p:txBody>
      </p:sp>
      <p:cxnSp>
        <p:nvCxnSpPr>
          <p:cNvPr id="155" name="Google Shape;155;p27"/>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156" name="Google Shape;156;p27"/>
          <p:cNvSpPr txBox="1">
            <a:spLocks noGrp="1"/>
          </p:cNvSpPr>
          <p:nvPr>
            <p:ph type="title"/>
          </p:nvPr>
        </p:nvSpPr>
        <p:spPr>
          <a:xfrm>
            <a:off x="311700" y="1443975"/>
            <a:ext cx="8604000" cy="3490800"/>
          </a:xfrm>
          <a:prstGeom prst="rect">
            <a:avLst/>
          </a:prstGeom>
        </p:spPr>
        <p:txBody>
          <a:bodyPr spcFirstLastPara="1" wrap="square" lIns="91425" tIns="91425" rIns="91425" bIns="91425" anchor="b" anchorCtr="0">
            <a:noAutofit/>
          </a:bodyPr>
          <a:lstStyle/>
          <a:p>
            <a:pPr marL="457200" lvl="0" indent="-415925" algn="l" rtl="0">
              <a:spcBef>
                <a:spcPts val="0"/>
              </a:spcBef>
              <a:spcAft>
                <a:spcPts val="0"/>
              </a:spcAft>
              <a:buSzPts val="2950"/>
              <a:buAutoNum type="arabicPeriod"/>
            </a:pPr>
            <a:r>
              <a:rPr lang="en" sz="2950" b="1"/>
              <a:t>Die to Self Ambition</a:t>
            </a:r>
            <a:endParaRPr sz="2950" b="1"/>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p:txBody>
      </p:sp>
      <p:sp>
        <p:nvSpPr>
          <p:cNvPr id="157" name="Google Shape;157;p27"/>
          <p:cNvSpPr txBox="1">
            <a:spLocks noGrp="1"/>
          </p:cNvSpPr>
          <p:nvPr>
            <p:ph type="title"/>
          </p:nvPr>
        </p:nvSpPr>
        <p:spPr>
          <a:xfrm>
            <a:off x="395100" y="2209350"/>
            <a:ext cx="8520600" cy="101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i="1"/>
              <a:t>“Seek first the kingdom of God and his righteousness…” </a:t>
            </a:r>
            <a:endParaRPr sz="3500" i="1"/>
          </a:p>
          <a:p>
            <a:pPr marL="0" lvl="0" indent="0" algn="ctr" rtl="0">
              <a:spcBef>
                <a:spcPts val="0"/>
              </a:spcBef>
              <a:spcAft>
                <a:spcPts val="0"/>
              </a:spcAft>
              <a:buNone/>
            </a:pPr>
            <a:r>
              <a:rPr lang="en" sz="3500" i="1"/>
              <a:t>(Matthew 6:33)</a:t>
            </a:r>
            <a:endParaRPr sz="35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311700" y="315925"/>
            <a:ext cx="8520600" cy="72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900" b="1"/>
              <a:t>Personal Spiritual Multiplication: </a:t>
            </a:r>
            <a:r>
              <a:rPr lang="en" sz="2900" b="1" i="1"/>
              <a:t>Internal dying leads to external fruit</a:t>
            </a:r>
            <a:endParaRPr sz="2900" b="1" i="1"/>
          </a:p>
        </p:txBody>
      </p:sp>
      <p:cxnSp>
        <p:nvCxnSpPr>
          <p:cNvPr id="163" name="Google Shape;163;p28"/>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164" name="Google Shape;164;p28"/>
          <p:cNvSpPr txBox="1">
            <a:spLocks noGrp="1"/>
          </p:cNvSpPr>
          <p:nvPr>
            <p:ph type="title"/>
          </p:nvPr>
        </p:nvSpPr>
        <p:spPr>
          <a:xfrm>
            <a:off x="311700" y="1443975"/>
            <a:ext cx="8604000" cy="3490800"/>
          </a:xfrm>
          <a:prstGeom prst="rect">
            <a:avLst/>
          </a:prstGeom>
        </p:spPr>
        <p:txBody>
          <a:bodyPr spcFirstLastPara="1" wrap="square" lIns="91425" tIns="91425" rIns="91425" bIns="91425" anchor="b" anchorCtr="0">
            <a:noAutofit/>
          </a:bodyPr>
          <a:lstStyle/>
          <a:p>
            <a:pPr marL="457200" lvl="0" indent="-415925" algn="l" rtl="0">
              <a:spcBef>
                <a:spcPts val="0"/>
              </a:spcBef>
              <a:spcAft>
                <a:spcPts val="0"/>
              </a:spcAft>
              <a:buClr>
                <a:schemeClr val="dk2"/>
              </a:buClr>
              <a:buSzPts val="2950"/>
              <a:buAutoNum type="arabicPeriod"/>
            </a:pPr>
            <a:r>
              <a:rPr lang="en" sz="2950">
                <a:solidFill>
                  <a:schemeClr val="dk2"/>
                </a:solidFill>
              </a:rPr>
              <a:t>Die to Self Ambition</a:t>
            </a:r>
            <a:endParaRPr sz="2950">
              <a:solidFill>
                <a:schemeClr val="dk2"/>
              </a:solidFill>
            </a:endParaRPr>
          </a:p>
          <a:p>
            <a:pPr marL="457200" lvl="0" indent="-415925" algn="l" rtl="0">
              <a:spcBef>
                <a:spcPts val="0"/>
              </a:spcBef>
              <a:spcAft>
                <a:spcPts val="0"/>
              </a:spcAft>
              <a:buSzPts val="2950"/>
              <a:buAutoNum type="arabicPeriod"/>
            </a:pPr>
            <a:r>
              <a:rPr lang="en" sz="2950" b="1"/>
              <a:t>Die to Pride</a:t>
            </a:r>
            <a:endParaRPr sz="2950" b="1"/>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p:txBody>
      </p:sp>
      <p:sp>
        <p:nvSpPr>
          <p:cNvPr id="165" name="Google Shape;165;p28"/>
          <p:cNvSpPr txBox="1">
            <a:spLocks noGrp="1"/>
          </p:cNvSpPr>
          <p:nvPr>
            <p:ph type="title"/>
          </p:nvPr>
        </p:nvSpPr>
        <p:spPr>
          <a:xfrm>
            <a:off x="395100" y="2571750"/>
            <a:ext cx="8520600" cy="155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i="1"/>
              <a:t>“Whoever wants to become great among you must be your servant…” </a:t>
            </a:r>
            <a:endParaRPr sz="3500" i="1"/>
          </a:p>
          <a:p>
            <a:pPr marL="0" lvl="0" indent="0" algn="ctr" rtl="0">
              <a:spcBef>
                <a:spcPts val="0"/>
              </a:spcBef>
              <a:spcAft>
                <a:spcPts val="0"/>
              </a:spcAft>
              <a:buNone/>
            </a:pPr>
            <a:r>
              <a:rPr lang="en" sz="3500" i="1"/>
              <a:t>(Mark 10:43–45)</a:t>
            </a:r>
            <a:endParaRPr sz="35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700" y="315925"/>
            <a:ext cx="8520600" cy="72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900" b="1"/>
              <a:t>Personal Spiritual Multiplication: </a:t>
            </a:r>
            <a:r>
              <a:rPr lang="en" sz="2900" b="1" i="1"/>
              <a:t>Internal dying leads to external fruit</a:t>
            </a:r>
            <a:endParaRPr sz="2900" b="1" i="1"/>
          </a:p>
        </p:txBody>
      </p:sp>
      <p:cxnSp>
        <p:nvCxnSpPr>
          <p:cNvPr id="171" name="Google Shape;171;p29"/>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172" name="Google Shape;172;p29"/>
          <p:cNvSpPr txBox="1">
            <a:spLocks noGrp="1"/>
          </p:cNvSpPr>
          <p:nvPr>
            <p:ph type="title"/>
          </p:nvPr>
        </p:nvSpPr>
        <p:spPr>
          <a:xfrm>
            <a:off x="311700" y="1443975"/>
            <a:ext cx="8604000" cy="3490800"/>
          </a:xfrm>
          <a:prstGeom prst="rect">
            <a:avLst/>
          </a:prstGeom>
        </p:spPr>
        <p:txBody>
          <a:bodyPr spcFirstLastPara="1" wrap="square" lIns="91425" tIns="91425" rIns="91425" bIns="91425" anchor="b" anchorCtr="0">
            <a:noAutofit/>
          </a:bodyPr>
          <a:lstStyle/>
          <a:p>
            <a:pPr marL="457200" lvl="0" indent="-415925" algn="l" rtl="0">
              <a:spcBef>
                <a:spcPts val="0"/>
              </a:spcBef>
              <a:spcAft>
                <a:spcPts val="0"/>
              </a:spcAft>
              <a:buClr>
                <a:schemeClr val="dk2"/>
              </a:buClr>
              <a:buSzPts val="2950"/>
              <a:buAutoNum type="arabicPeriod"/>
            </a:pPr>
            <a:r>
              <a:rPr lang="en" sz="2950">
                <a:solidFill>
                  <a:schemeClr val="dk2"/>
                </a:solidFill>
              </a:rPr>
              <a:t>Die to Self Ambition</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Pride</a:t>
            </a:r>
            <a:endParaRPr sz="2950">
              <a:solidFill>
                <a:schemeClr val="dk2"/>
              </a:solidFill>
            </a:endParaRPr>
          </a:p>
          <a:p>
            <a:pPr marL="457200" lvl="0" indent="-415925" algn="l" rtl="0">
              <a:spcBef>
                <a:spcPts val="0"/>
              </a:spcBef>
              <a:spcAft>
                <a:spcPts val="0"/>
              </a:spcAft>
              <a:buSzPts val="2950"/>
              <a:buAutoNum type="arabicPeriod"/>
            </a:pPr>
            <a:r>
              <a:rPr lang="en" sz="2950" b="1"/>
              <a:t>Die to People Pleasing</a:t>
            </a:r>
            <a:endParaRPr sz="2950" b="1"/>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p:txBody>
      </p:sp>
      <p:sp>
        <p:nvSpPr>
          <p:cNvPr id="173" name="Google Shape;173;p29"/>
          <p:cNvSpPr txBox="1">
            <a:spLocks noGrp="1"/>
          </p:cNvSpPr>
          <p:nvPr>
            <p:ph type="title"/>
          </p:nvPr>
        </p:nvSpPr>
        <p:spPr>
          <a:xfrm>
            <a:off x="353400" y="3081125"/>
            <a:ext cx="8520600" cy="16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i="1"/>
              <a:t>“If I were still trying to please people, I would not be a servant of Christ.” </a:t>
            </a:r>
            <a:endParaRPr sz="3500" i="1"/>
          </a:p>
          <a:p>
            <a:pPr marL="0" lvl="0" indent="0" algn="ctr" rtl="0">
              <a:spcBef>
                <a:spcPts val="0"/>
              </a:spcBef>
              <a:spcAft>
                <a:spcPts val="0"/>
              </a:spcAft>
              <a:buNone/>
            </a:pPr>
            <a:r>
              <a:rPr lang="en" sz="3500" i="1"/>
              <a:t>(Galatians 1:10)</a:t>
            </a:r>
            <a:endParaRPr sz="35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315925"/>
            <a:ext cx="8520600" cy="72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900" b="1"/>
              <a:t>Personal Spiritual Multiplication: </a:t>
            </a:r>
            <a:r>
              <a:rPr lang="en" sz="2900" b="1" i="1"/>
              <a:t>Internal dying leads to external fruit</a:t>
            </a:r>
            <a:endParaRPr sz="2900" b="1" i="1"/>
          </a:p>
        </p:txBody>
      </p:sp>
      <p:cxnSp>
        <p:nvCxnSpPr>
          <p:cNvPr id="179" name="Google Shape;179;p30"/>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180" name="Google Shape;180;p30"/>
          <p:cNvSpPr txBox="1">
            <a:spLocks noGrp="1"/>
          </p:cNvSpPr>
          <p:nvPr>
            <p:ph type="title"/>
          </p:nvPr>
        </p:nvSpPr>
        <p:spPr>
          <a:xfrm>
            <a:off x="311700" y="1443975"/>
            <a:ext cx="8604000" cy="3490800"/>
          </a:xfrm>
          <a:prstGeom prst="rect">
            <a:avLst/>
          </a:prstGeom>
        </p:spPr>
        <p:txBody>
          <a:bodyPr spcFirstLastPara="1" wrap="square" lIns="91425" tIns="91425" rIns="91425" bIns="91425" anchor="b" anchorCtr="0">
            <a:noAutofit/>
          </a:bodyPr>
          <a:lstStyle/>
          <a:p>
            <a:pPr marL="457200" lvl="0" indent="-415925" algn="l" rtl="0">
              <a:spcBef>
                <a:spcPts val="0"/>
              </a:spcBef>
              <a:spcAft>
                <a:spcPts val="0"/>
              </a:spcAft>
              <a:buClr>
                <a:schemeClr val="dk2"/>
              </a:buClr>
              <a:buSzPts val="2950"/>
              <a:buAutoNum type="arabicPeriod"/>
            </a:pPr>
            <a:r>
              <a:rPr lang="en" sz="2950">
                <a:solidFill>
                  <a:schemeClr val="dk2"/>
                </a:solidFill>
              </a:rPr>
              <a:t>Die to Self Ambition</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Pride</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People Pleasing</a:t>
            </a:r>
            <a:endParaRPr sz="2950">
              <a:solidFill>
                <a:schemeClr val="dk2"/>
              </a:solidFill>
            </a:endParaRPr>
          </a:p>
          <a:p>
            <a:pPr marL="457200" lvl="0" indent="-415925" algn="l" rtl="0">
              <a:spcBef>
                <a:spcPts val="0"/>
              </a:spcBef>
              <a:spcAft>
                <a:spcPts val="0"/>
              </a:spcAft>
              <a:buSzPts val="2950"/>
              <a:buAutoNum type="arabicPeriod"/>
            </a:pPr>
            <a:r>
              <a:rPr lang="en" sz="2950" b="1"/>
              <a:t>Die to Earthly Comfort</a:t>
            </a:r>
            <a:endParaRPr sz="2950" b="1"/>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p:txBody>
      </p:sp>
      <p:sp>
        <p:nvSpPr>
          <p:cNvPr id="181" name="Google Shape;181;p30"/>
          <p:cNvSpPr txBox="1">
            <a:spLocks noGrp="1"/>
          </p:cNvSpPr>
          <p:nvPr>
            <p:ph type="title"/>
          </p:nvPr>
        </p:nvSpPr>
        <p:spPr>
          <a:xfrm>
            <a:off x="353400" y="3452450"/>
            <a:ext cx="85206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i="1"/>
              <a:t>“Whoever wants to be my disciple must deny themselves and take up their cross daily…” </a:t>
            </a:r>
            <a:endParaRPr sz="3500" i="1"/>
          </a:p>
          <a:p>
            <a:pPr marL="0" lvl="0" indent="0" algn="ctr" rtl="0">
              <a:spcBef>
                <a:spcPts val="0"/>
              </a:spcBef>
              <a:spcAft>
                <a:spcPts val="0"/>
              </a:spcAft>
              <a:buNone/>
            </a:pPr>
            <a:r>
              <a:rPr lang="en" sz="3500" i="1"/>
              <a:t>(Luke 9:23)</a:t>
            </a:r>
            <a:endParaRPr sz="35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311700" y="315925"/>
            <a:ext cx="8520600" cy="72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900" b="1"/>
              <a:t>Personal Spiritual Multiplication: </a:t>
            </a:r>
            <a:r>
              <a:rPr lang="en" sz="2900" b="1" i="1"/>
              <a:t>Internal dying leads to external fruit</a:t>
            </a:r>
            <a:endParaRPr sz="2900" b="1" i="1"/>
          </a:p>
        </p:txBody>
      </p:sp>
      <p:cxnSp>
        <p:nvCxnSpPr>
          <p:cNvPr id="187" name="Google Shape;187;p31"/>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188" name="Google Shape;188;p31"/>
          <p:cNvSpPr txBox="1">
            <a:spLocks noGrp="1"/>
          </p:cNvSpPr>
          <p:nvPr>
            <p:ph type="title"/>
          </p:nvPr>
        </p:nvSpPr>
        <p:spPr>
          <a:xfrm>
            <a:off x="311700" y="1443975"/>
            <a:ext cx="8604000" cy="3490800"/>
          </a:xfrm>
          <a:prstGeom prst="rect">
            <a:avLst/>
          </a:prstGeom>
        </p:spPr>
        <p:txBody>
          <a:bodyPr spcFirstLastPara="1" wrap="square" lIns="91425" tIns="91425" rIns="91425" bIns="91425" anchor="b" anchorCtr="0">
            <a:noAutofit/>
          </a:bodyPr>
          <a:lstStyle/>
          <a:p>
            <a:pPr marL="457200" lvl="0" indent="-415925" algn="l" rtl="0">
              <a:spcBef>
                <a:spcPts val="0"/>
              </a:spcBef>
              <a:spcAft>
                <a:spcPts val="0"/>
              </a:spcAft>
              <a:buClr>
                <a:schemeClr val="dk2"/>
              </a:buClr>
              <a:buSzPts val="2950"/>
              <a:buAutoNum type="arabicPeriod"/>
            </a:pPr>
            <a:r>
              <a:rPr lang="en" sz="2950">
                <a:solidFill>
                  <a:schemeClr val="dk2"/>
                </a:solidFill>
              </a:rPr>
              <a:t>Die to Self Ambition</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Pride</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People Pleasing</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Earthly Comfort</a:t>
            </a:r>
            <a:endParaRPr sz="2950">
              <a:solidFill>
                <a:schemeClr val="dk2"/>
              </a:solidFill>
            </a:endParaRPr>
          </a:p>
          <a:p>
            <a:pPr marL="457200" lvl="0" indent="-415925" algn="l" rtl="0">
              <a:spcBef>
                <a:spcPts val="0"/>
              </a:spcBef>
              <a:spcAft>
                <a:spcPts val="0"/>
              </a:spcAft>
              <a:buSzPts val="2950"/>
              <a:buAutoNum type="arabicPeriod"/>
            </a:pPr>
            <a:r>
              <a:rPr lang="en" sz="2950" b="1"/>
              <a:t>Die to Materialism</a:t>
            </a:r>
            <a:endParaRPr sz="2950" b="1"/>
          </a:p>
          <a:p>
            <a:pPr marL="914400" lvl="0" indent="0" algn="l" rtl="0">
              <a:spcBef>
                <a:spcPts val="0"/>
              </a:spcBef>
              <a:spcAft>
                <a:spcPts val="0"/>
              </a:spcAft>
              <a:buNone/>
            </a:pPr>
            <a:endParaRPr sz="2950"/>
          </a:p>
          <a:p>
            <a:pPr marL="914400" lvl="0" indent="0" algn="l" rtl="0">
              <a:spcBef>
                <a:spcPts val="0"/>
              </a:spcBef>
              <a:spcAft>
                <a:spcPts val="0"/>
              </a:spcAft>
              <a:buNone/>
            </a:pPr>
            <a:endParaRPr sz="2950"/>
          </a:p>
          <a:p>
            <a:pPr marL="914400" lvl="0" indent="0" algn="l" rtl="0">
              <a:spcBef>
                <a:spcPts val="0"/>
              </a:spcBef>
              <a:spcAft>
                <a:spcPts val="0"/>
              </a:spcAft>
              <a:buNone/>
            </a:pPr>
            <a:endParaRPr sz="2950"/>
          </a:p>
        </p:txBody>
      </p:sp>
      <p:sp>
        <p:nvSpPr>
          <p:cNvPr id="189" name="Google Shape;189;p31"/>
          <p:cNvSpPr txBox="1">
            <a:spLocks noGrp="1"/>
          </p:cNvSpPr>
          <p:nvPr>
            <p:ph type="title"/>
          </p:nvPr>
        </p:nvSpPr>
        <p:spPr>
          <a:xfrm>
            <a:off x="353400" y="3791500"/>
            <a:ext cx="8520600" cy="101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i="1"/>
              <a:t>“Do not store up for yourselves treasures on earth…” (Matthew 6:19–21)</a:t>
            </a:r>
            <a:endParaRPr sz="35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4" title="MapChart_Map- rob's countries.png"/>
          <p:cNvPicPr preferRelativeResize="0"/>
          <p:nvPr/>
        </p:nvPicPr>
        <p:blipFill rotWithShape="1">
          <a:blip r:embed="rId3">
            <a:alphaModFix/>
          </a:blip>
          <a:srcRect/>
          <a:stretch/>
        </p:blipFill>
        <p:spPr>
          <a:xfrm>
            <a:off x="1770900" y="-38675"/>
            <a:ext cx="5433549" cy="5428176"/>
          </a:xfrm>
          <a:prstGeom prst="rect">
            <a:avLst/>
          </a:prstGeom>
          <a:noFill/>
          <a:ln>
            <a:noFill/>
          </a:ln>
        </p:spPr>
      </p:pic>
      <p:sp>
        <p:nvSpPr>
          <p:cNvPr id="71" name="Google Shape;71;p14"/>
          <p:cNvSpPr/>
          <p:nvPr/>
        </p:nvSpPr>
        <p:spPr>
          <a:xfrm>
            <a:off x="7040100" y="-82200"/>
            <a:ext cx="2890800" cy="53079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311700" y="315925"/>
            <a:ext cx="8520600" cy="72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900" b="1"/>
              <a:t>Personal Spiritual Multiplication: </a:t>
            </a:r>
            <a:r>
              <a:rPr lang="en" sz="2900" b="1" i="1"/>
              <a:t>Internal dying leads to external fruit</a:t>
            </a:r>
            <a:endParaRPr sz="2900" b="1" i="1"/>
          </a:p>
        </p:txBody>
      </p:sp>
      <p:cxnSp>
        <p:nvCxnSpPr>
          <p:cNvPr id="195" name="Google Shape;195;p32"/>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196" name="Google Shape;196;p32"/>
          <p:cNvSpPr txBox="1">
            <a:spLocks noGrp="1"/>
          </p:cNvSpPr>
          <p:nvPr>
            <p:ph type="title"/>
          </p:nvPr>
        </p:nvSpPr>
        <p:spPr>
          <a:xfrm>
            <a:off x="311700" y="1443975"/>
            <a:ext cx="8604000" cy="3490800"/>
          </a:xfrm>
          <a:prstGeom prst="rect">
            <a:avLst/>
          </a:prstGeom>
        </p:spPr>
        <p:txBody>
          <a:bodyPr spcFirstLastPara="1" wrap="square" lIns="91425" tIns="91425" rIns="91425" bIns="91425" anchor="b" anchorCtr="0">
            <a:noAutofit/>
          </a:bodyPr>
          <a:lstStyle/>
          <a:p>
            <a:pPr marL="457200" lvl="0" indent="-415925" algn="l" rtl="0">
              <a:spcBef>
                <a:spcPts val="0"/>
              </a:spcBef>
              <a:spcAft>
                <a:spcPts val="0"/>
              </a:spcAft>
              <a:buClr>
                <a:schemeClr val="dk2"/>
              </a:buClr>
              <a:buSzPts val="2950"/>
              <a:buAutoNum type="arabicPeriod"/>
            </a:pPr>
            <a:r>
              <a:rPr lang="en" sz="2950">
                <a:solidFill>
                  <a:schemeClr val="dk2"/>
                </a:solidFill>
              </a:rPr>
              <a:t>Die to Self Ambition</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Pride</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People Pleasing</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Earthly Comfort</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Materialism</a:t>
            </a:r>
            <a:endParaRPr sz="2950">
              <a:solidFill>
                <a:schemeClr val="dk2"/>
              </a:solidFill>
            </a:endParaRPr>
          </a:p>
          <a:p>
            <a:pPr marL="457200" lvl="0" indent="-415925" algn="l" rtl="0">
              <a:spcBef>
                <a:spcPts val="0"/>
              </a:spcBef>
              <a:spcAft>
                <a:spcPts val="0"/>
              </a:spcAft>
              <a:buSzPts val="2950"/>
              <a:buAutoNum type="arabicPeriod"/>
            </a:pPr>
            <a:r>
              <a:rPr lang="en" sz="2950" b="1"/>
              <a:t>Die to Bitterness</a:t>
            </a:r>
            <a:endParaRPr sz="2950" b="1"/>
          </a:p>
          <a:p>
            <a:pPr marL="914400" lvl="0" indent="0" algn="l" rtl="0">
              <a:spcBef>
                <a:spcPts val="0"/>
              </a:spcBef>
              <a:spcAft>
                <a:spcPts val="0"/>
              </a:spcAft>
              <a:buNone/>
            </a:pPr>
            <a:endParaRPr sz="2950"/>
          </a:p>
          <a:p>
            <a:pPr marL="914400" lvl="0" indent="0" algn="l" rtl="0">
              <a:spcBef>
                <a:spcPts val="0"/>
              </a:spcBef>
              <a:spcAft>
                <a:spcPts val="0"/>
              </a:spcAft>
              <a:buNone/>
            </a:pPr>
            <a:endParaRPr sz="2950"/>
          </a:p>
        </p:txBody>
      </p:sp>
      <p:sp>
        <p:nvSpPr>
          <p:cNvPr id="197" name="Google Shape;197;p32"/>
          <p:cNvSpPr txBox="1">
            <a:spLocks noGrp="1"/>
          </p:cNvSpPr>
          <p:nvPr>
            <p:ph type="title"/>
          </p:nvPr>
        </p:nvSpPr>
        <p:spPr>
          <a:xfrm>
            <a:off x="4218975" y="2209350"/>
            <a:ext cx="4696800" cy="159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i="1"/>
              <a:t>“Forgive as the Lord forgave you.” </a:t>
            </a:r>
            <a:endParaRPr sz="3500" i="1"/>
          </a:p>
          <a:p>
            <a:pPr marL="0" lvl="0" indent="0" algn="ctr" rtl="0">
              <a:spcBef>
                <a:spcPts val="0"/>
              </a:spcBef>
              <a:spcAft>
                <a:spcPts val="0"/>
              </a:spcAft>
              <a:buNone/>
            </a:pPr>
            <a:r>
              <a:rPr lang="en" sz="3500" i="1"/>
              <a:t>(Colossians 3:13)</a:t>
            </a:r>
            <a:endParaRPr sz="35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11700" y="315925"/>
            <a:ext cx="8520600" cy="72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900" b="1"/>
              <a:t>Personal Spiritual Multiplication: </a:t>
            </a:r>
            <a:r>
              <a:rPr lang="en" sz="2900" b="1" i="1"/>
              <a:t>Internal dying leads to external fruit</a:t>
            </a:r>
            <a:endParaRPr sz="2900" b="1" i="1"/>
          </a:p>
        </p:txBody>
      </p:sp>
      <p:cxnSp>
        <p:nvCxnSpPr>
          <p:cNvPr id="203" name="Google Shape;203;p33"/>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204" name="Google Shape;204;p33"/>
          <p:cNvSpPr txBox="1">
            <a:spLocks noGrp="1"/>
          </p:cNvSpPr>
          <p:nvPr>
            <p:ph type="title"/>
          </p:nvPr>
        </p:nvSpPr>
        <p:spPr>
          <a:xfrm>
            <a:off x="311700" y="1443975"/>
            <a:ext cx="8604000" cy="3490800"/>
          </a:xfrm>
          <a:prstGeom prst="rect">
            <a:avLst/>
          </a:prstGeom>
        </p:spPr>
        <p:txBody>
          <a:bodyPr spcFirstLastPara="1" wrap="square" lIns="91425" tIns="91425" rIns="91425" bIns="91425" anchor="b" anchorCtr="0">
            <a:noAutofit/>
          </a:bodyPr>
          <a:lstStyle/>
          <a:p>
            <a:pPr marL="457200" lvl="0" indent="-415925" algn="l" rtl="0">
              <a:spcBef>
                <a:spcPts val="0"/>
              </a:spcBef>
              <a:spcAft>
                <a:spcPts val="0"/>
              </a:spcAft>
              <a:buClr>
                <a:schemeClr val="dk2"/>
              </a:buClr>
              <a:buSzPts val="2950"/>
              <a:buAutoNum type="arabicPeriod"/>
            </a:pPr>
            <a:r>
              <a:rPr lang="en" sz="2950">
                <a:solidFill>
                  <a:schemeClr val="dk2"/>
                </a:solidFill>
              </a:rPr>
              <a:t>Die to Self Ambition</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Pride</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People Pleasing</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Earthly Comfort</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Materialism</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Bitterness</a:t>
            </a:r>
            <a:endParaRPr sz="2950">
              <a:solidFill>
                <a:schemeClr val="dk2"/>
              </a:solidFill>
            </a:endParaRPr>
          </a:p>
          <a:p>
            <a:pPr marL="457200" lvl="0" indent="-415925" algn="l" rtl="0">
              <a:spcBef>
                <a:spcPts val="0"/>
              </a:spcBef>
              <a:spcAft>
                <a:spcPts val="0"/>
              </a:spcAft>
              <a:buSzPts val="2950"/>
              <a:buAutoNum type="arabicPeriod"/>
            </a:pPr>
            <a:r>
              <a:rPr lang="en" sz="2950" b="1"/>
              <a:t>Die to Fear</a:t>
            </a:r>
            <a:endParaRPr sz="2950" b="1"/>
          </a:p>
          <a:p>
            <a:pPr marL="914400" lvl="0" indent="0" algn="l" rtl="0">
              <a:spcBef>
                <a:spcPts val="0"/>
              </a:spcBef>
              <a:spcAft>
                <a:spcPts val="0"/>
              </a:spcAft>
              <a:buNone/>
            </a:pPr>
            <a:endParaRPr sz="2950"/>
          </a:p>
        </p:txBody>
      </p:sp>
      <p:sp>
        <p:nvSpPr>
          <p:cNvPr id="205" name="Google Shape;205;p33"/>
          <p:cNvSpPr txBox="1">
            <a:spLocks noGrp="1"/>
          </p:cNvSpPr>
          <p:nvPr>
            <p:ph type="title"/>
          </p:nvPr>
        </p:nvSpPr>
        <p:spPr>
          <a:xfrm>
            <a:off x="4218975" y="2209350"/>
            <a:ext cx="4696800" cy="185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i="1"/>
              <a:t>“For God has not given us a spirit of fear, but of power, love, and a sound mind.” </a:t>
            </a:r>
            <a:endParaRPr sz="3500" i="1"/>
          </a:p>
          <a:p>
            <a:pPr marL="0" lvl="0" indent="0" algn="ctr" rtl="0">
              <a:spcBef>
                <a:spcPts val="0"/>
              </a:spcBef>
              <a:spcAft>
                <a:spcPts val="0"/>
              </a:spcAft>
              <a:buNone/>
            </a:pPr>
            <a:r>
              <a:rPr lang="en" sz="3500" i="1"/>
              <a:t>(2 Timothy 1:7–8)</a:t>
            </a:r>
            <a:endParaRPr sz="35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311700" y="315925"/>
            <a:ext cx="8520600" cy="72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900" b="1"/>
              <a:t>Personal Spiritual Multiplication: </a:t>
            </a:r>
            <a:r>
              <a:rPr lang="en" sz="2900" b="1" i="1"/>
              <a:t>Internal dying leads to external fruit</a:t>
            </a:r>
            <a:endParaRPr sz="2900" b="1" i="1"/>
          </a:p>
        </p:txBody>
      </p:sp>
      <p:cxnSp>
        <p:nvCxnSpPr>
          <p:cNvPr id="211" name="Google Shape;211;p34"/>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212" name="Google Shape;212;p34"/>
          <p:cNvSpPr txBox="1">
            <a:spLocks noGrp="1"/>
          </p:cNvSpPr>
          <p:nvPr>
            <p:ph type="title"/>
          </p:nvPr>
        </p:nvSpPr>
        <p:spPr>
          <a:xfrm>
            <a:off x="311700" y="1443975"/>
            <a:ext cx="8604000" cy="3490800"/>
          </a:xfrm>
          <a:prstGeom prst="rect">
            <a:avLst/>
          </a:prstGeom>
        </p:spPr>
        <p:txBody>
          <a:bodyPr spcFirstLastPara="1" wrap="square" lIns="91425" tIns="91425" rIns="91425" bIns="91425" anchor="b" anchorCtr="0">
            <a:noAutofit/>
          </a:bodyPr>
          <a:lstStyle/>
          <a:p>
            <a:pPr marL="457200" lvl="0" indent="-415925" algn="l" rtl="0">
              <a:spcBef>
                <a:spcPts val="0"/>
              </a:spcBef>
              <a:spcAft>
                <a:spcPts val="0"/>
              </a:spcAft>
              <a:buClr>
                <a:schemeClr val="dk2"/>
              </a:buClr>
              <a:buSzPts val="2950"/>
              <a:buAutoNum type="arabicPeriod"/>
            </a:pPr>
            <a:r>
              <a:rPr lang="en" sz="2950">
                <a:solidFill>
                  <a:schemeClr val="dk2"/>
                </a:solidFill>
              </a:rPr>
              <a:t>Die to Self Ambition</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Pride</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People Pleasing</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Earthly Comfort</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Materialism</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Bitterness</a:t>
            </a:r>
            <a:endParaRPr sz="2950">
              <a:solidFill>
                <a:schemeClr val="dk2"/>
              </a:solidFill>
            </a:endParaRPr>
          </a:p>
          <a:p>
            <a:pPr marL="457200" lvl="0" indent="-415925" algn="l" rtl="0">
              <a:spcBef>
                <a:spcPts val="0"/>
              </a:spcBef>
              <a:spcAft>
                <a:spcPts val="0"/>
              </a:spcAft>
              <a:buClr>
                <a:schemeClr val="dk2"/>
              </a:buClr>
              <a:buSzPts val="2950"/>
              <a:buAutoNum type="arabicPeriod"/>
            </a:pPr>
            <a:r>
              <a:rPr lang="en" sz="2950">
                <a:solidFill>
                  <a:schemeClr val="dk2"/>
                </a:solidFill>
              </a:rPr>
              <a:t>Die to Fear</a:t>
            </a:r>
            <a:endParaRPr sz="2950">
              <a:solidFill>
                <a:schemeClr val="dk2"/>
              </a:solidFill>
            </a:endParaRPr>
          </a:p>
          <a:p>
            <a:pPr marL="457200" lvl="0" indent="-415925" algn="l" rtl="0">
              <a:spcBef>
                <a:spcPts val="0"/>
              </a:spcBef>
              <a:spcAft>
                <a:spcPts val="0"/>
              </a:spcAft>
              <a:buSzPts val="2950"/>
              <a:buAutoNum type="arabicPeriod"/>
            </a:pPr>
            <a:r>
              <a:rPr lang="en" sz="2950" b="1"/>
              <a:t>Die to …</a:t>
            </a:r>
            <a:endParaRPr sz="295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311700" y="315925"/>
            <a:ext cx="8520600" cy="72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900" b="1"/>
              <a:t>Personal Spiritual Multiplication: </a:t>
            </a:r>
            <a:r>
              <a:rPr lang="en" sz="2900" b="1" i="1"/>
              <a:t>Internal dying leads to external fruit</a:t>
            </a:r>
            <a:endParaRPr sz="2900" b="1" i="1"/>
          </a:p>
        </p:txBody>
      </p:sp>
      <p:cxnSp>
        <p:nvCxnSpPr>
          <p:cNvPr id="218" name="Google Shape;218;p35"/>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219" name="Google Shape;219;p35"/>
          <p:cNvSpPr txBox="1">
            <a:spLocks noGrp="1"/>
          </p:cNvSpPr>
          <p:nvPr>
            <p:ph type="title"/>
          </p:nvPr>
        </p:nvSpPr>
        <p:spPr>
          <a:xfrm>
            <a:off x="311700" y="1443975"/>
            <a:ext cx="8604000" cy="3490800"/>
          </a:xfrm>
          <a:prstGeom prst="rect">
            <a:avLst/>
          </a:prstGeom>
        </p:spPr>
        <p:txBody>
          <a:bodyPr spcFirstLastPara="1" wrap="square" lIns="91425" tIns="91425" rIns="91425" bIns="91425" anchor="b" anchorCtr="0">
            <a:noAutofit/>
          </a:bodyPr>
          <a:lstStyle/>
          <a:p>
            <a:pPr marL="457200" lvl="0" indent="-415925" algn="l" rtl="0">
              <a:spcBef>
                <a:spcPts val="0"/>
              </a:spcBef>
              <a:spcAft>
                <a:spcPts val="0"/>
              </a:spcAft>
              <a:buSzPts val="2950"/>
              <a:buAutoNum type="arabicPeriod"/>
            </a:pPr>
            <a:r>
              <a:rPr lang="en" sz="2950"/>
              <a:t>Die to Self Ambition</a:t>
            </a:r>
            <a:endParaRPr sz="2950"/>
          </a:p>
          <a:p>
            <a:pPr marL="457200" lvl="0" indent="-415925" algn="l" rtl="0">
              <a:spcBef>
                <a:spcPts val="0"/>
              </a:spcBef>
              <a:spcAft>
                <a:spcPts val="0"/>
              </a:spcAft>
              <a:buSzPts val="2950"/>
              <a:buAutoNum type="arabicPeriod"/>
            </a:pPr>
            <a:r>
              <a:rPr lang="en" sz="2950"/>
              <a:t>Die to Pride</a:t>
            </a:r>
            <a:endParaRPr sz="2950"/>
          </a:p>
          <a:p>
            <a:pPr marL="457200" lvl="0" indent="-415925" algn="l" rtl="0">
              <a:spcBef>
                <a:spcPts val="0"/>
              </a:spcBef>
              <a:spcAft>
                <a:spcPts val="0"/>
              </a:spcAft>
              <a:buSzPts val="2950"/>
              <a:buAutoNum type="arabicPeriod"/>
            </a:pPr>
            <a:r>
              <a:rPr lang="en" sz="2950"/>
              <a:t>Die to People Pleasing</a:t>
            </a:r>
            <a:endParaRPr sz="2950"/>
          </a:p>
          <a:p>
            <a:pPr marL="457200" lvl="0" indent="-415925" algn="l" rtl="0">
              <a:spcBef>
                <a:spcPts val="0"/>
              </a:spcBef>
              <a:spcAft>
                <a:spcPts val="0"/>
              </a:spcAft>
              <a:buSzPts val="2950"/>
              <a:buAutoNum type="arabicPeriod"/>
            </a:pPr>
            <a:r>
              <a:rPr lang="en" sz="2950"/>
              <a:t>Die to Earthly Comfort</a:t>
            </a:r>
            <a:endParaRPr sz="2950"/>
          </a:p>
          <a:p>
            <a:pPr marL="457200" lvl="0" indent="-415925" algn="l" rtl="0">
              <a:spcBef>
                <a:spcPts val="0"/>
              </a:spcBef>
              <a:spcAft>
                <a:spcPts val="0"/>
              </a:spcAft>
              <a:buSzPts val="2950"/>
              <a:buAutoNum type="arabicPeriod"/>
            </a:pPr>
            <a:r>
              <a:rPr lang="en" sz="2950"/>
              <a:t>Die to Materialism</a:t>
            </a:r>
            <a:endParaRPr sz="2950"/>
          </a:p>
          <a:p>
            <a:pPr marL="457200" lvl="0" indent="-415925" algn="l" rtl="0">
              <a:spcBef>
                <a:spcPts val="0"/>
              </a:spcBef>
              <a:spcAft>
                <a:spcPts val="0"/>
              </a:spcAft>
              <a:buSzPts val="2950"/>
              <a:buAutoNum type="arabicPeriod"/>
            </a:pPr>
            <a:r>
              <a:rPr lang="en" sz="2950"/>
              <a:t>Die to Bitterness</a:t>
            </a:r>
            <a:endParaRPr sz="2950"/>
          </a:p>
          <a:p>
            <a:pPr marL="457200" lvl="0" indent="-415925" algn="l" rtl="0">
              <a:spcBef>
                <a:spcPts val="0"/>
              </a:spcBef>
              <a:spcAft>
                <a:spcPts val="0"/>
              </a:spcAft>
              <a:buSzPts val="2950"/>
              <a:buAutoNum type="arabicPeriod"/>
            </a:pPr>
            <a:r>
              <a:rPr lang="en" sz="2950"/>
              <a:t>Die to Fear</a:t>
            </a:r>
            <a:endParaRPr sz="2950"/>
          </a:p>
          <a:p>
            <a:pPr marL="457200" lvl="0" indent="-415925" algn="l" rtl="0">
              <a:spcBef>
                <a:spcPts val="0"/>
              </a:spcBef>
              <a:spcAft>
                <a:spcPts val="0"/>
              </a:spcAft>
              <a:buSzPts val="2950"/>
              <a:buAutoNum type="arabicPeriod"/>
            </a:pPr>
            <a:r>
              <a:rPr lang="en" sz="2950"/>
              <a:t>Die to …….</a:t>
            </a:r>
            <a:endParaRPr sz="295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p:nvPr/>
        </p:nvSpPr>
        <p:spPr>
          <a:xfrm>
            <a:off x="7040100" y="-82200"/>
            <a:ext cx="2890800" cy="53079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25" name="Google Shape;225;p36"/>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Saturday, September 4, 20XX at 3pm</a:t>
            </a:r>
            <a:endParaRPr/>
          </a:p>
        </p:txBody>
      </p:sp>
      <p:sp>
        <p:nvSpPr>
          <p:cNvPr id="226" name="Google Shape;226;p3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None/>
            </a:pPr>
            <a:r>
              <a:rPr lang="en" sz="2400" b="1"/>
              <a:t>The Hotel Name</a:t>
            </a:r>
            <a:endParaRPr sz="2400" b="1"/>
          </a:p>
          <a:p>
            <a:pPr marL="0" lvl="0" indent="0" algn="l" rtl="0">
              <a:spcBef>
                <a:spcPts val="0"/>
              </a:spcBef>
              <a:spcAft>
                <a:spcPts val="0"/>
              </a:spcAft>
              <a:buClr>
                <a:schemeClr val="dk1"/>
              </a:buClr>
              <a:buSzPts val="1100"/>
              <a:buNone/>
            </a:pPr>
            <a:r>
              <a:rPr lang="en" sz="2400"/>
              <a:t>123 Address St</a:t>
            </a:r>
            <a:endParaRPr sz="2400"/>
          </a:p>
          <a:p>
            <a:pPr marL="0" lvl="0" indent="0" algn="l" rtl="0">
              <a:spcBef>
                <a:spcPts val="0"/>
              </a:spcBef>
              <a:spcAft>
                <a:spcPts val="0"/>
              </a:spcAft>
              <a:buClr>
                <a:schemeClr val="dk1"/>
              </a:buClr>
              <a:buSzPts val="1100"/>
              <a:buNone/>
            </a:pPr>
            <a:r>
              <a:rPr lang="en" sz="2400"/>
              <a:t>Anytown, ST 12345</a:t>
            </a:r>
            <a:endParaRPr sz="2400"/>
          </a:p>
          <a:p>
            <a:pPr marL="0" lvl="0" indent="0" algn="l" rtl="0">
              <a:spcBef>
                <a:spcPts val="1600"/>
              </a:spcBef>
              <a:spcAft>
                <a:spcPts val="1600"/>
              </a:spcAft>
              <a:buNone/>
            </a:pPr>
            <a:r>
              <a:rPr lang="en" sz="1400"/>
              <a:t>Reception immediately following the ceremony</a:t>
            </a:r>
            <a:endParaRPr sz="1400"/>
          </a:p>
        </p:txBody>
      </p:sp>
      <p:pic>
        <p:nvPicPr>
          <p:cNvPr id="227" name="Google Shape;227;p36" title="4B4A7116.jpeg"/>
          <p:cNvPicPr preferRelativeResize="0"/>
          <p:nvPr/>
        </p:nvPicPr>
        <p:blipFill rotWithShape="1">
          <a:blip r:embed="rId3">
            <a:alphaModFix/>
          </a:blip>
          <a:srcRect t="3174" b="3183"/>
          <a:stretch/>
        </p:blipFill>
        <p:spPr>
          <a:xfrm>
            <a:off x="-187625" y="-568950"/>
            <a:ext cx="9331625" cy="5824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p:nvPr/>
        </p:nvSpPr>
        <p:spPr>
          <a:xfrm>
            <a:off x="7040100" y="-82200"/>
            <a:ext cx="2890800" cy="53079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33" name="Google Shape;233;p37"/>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Saturday, September 4, 20XX at 3pm</a:t>
            </a:r>
            <a:endParaRPr/>
          </a:p>
        </p:txBody>
      </p:sp>
      <p:sp>
        <p:nvSpPr>
          <p:cNvPr id="234" name="Google Shape;234;p3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None/>
            </a:pPr>
            <a:r>
              <a:rPr lang="en" sz="2400" b="1"/>
              <a:t>The Hotel Name</a:t>
            </a:r>
            <a:endParaRPr sz="2400" b="1"/>
          </a:p>
          <a:p>
            <a:pPr marL="0" lvl="0" indent="0" algn="l" rtl="0">
              <a:spcBef>
                <a:spcPts val="0"/>
              </a:spcBef>
              <a:spcAft>
                <a:spcPts val="0"/>
              </a:spcAft>
              <a:buClr>
                <a:schemeClr val="dk1"/>
              </a:buClr>
              <a:buSzPts val="1100"/>
              <a:buNone/>
            </a:pPr>
            <a:r>
              <a:rPr lang="en" sz="2400"/>
              <a:t>123 Address St</a:t>
            </a:r>
            <a:endParaRPr sz="2400"/>
          </a:p>
          <a:p>
            <a:pPr marL="0" lvl="0" indent="0" algn="l" rtl="0">
              <a:spcBef>
                <a:spcPts val="0"/>
              </a:spcBef>
              <a:spcAft>
                <a:spcPts val="0"/>
              </a:spcAft>
              <a:buClr>
                <a:schemeClr val="dk1"/>
              </a:buClr>
              <a:buSzPts val="1100"/>
              <a:buNone/>
            </a:pPr>
            <a:r>
              <a:rPr lang="en" sz="2400"/>
              <a:t>Anytown, ST 12345</a:t>
            </a:r>
            <a:endParaRPr sz="2400"/>
          </a:p>
          <a:p>
            <a:pPr marL="0" lvl="0" indent="0" algn="l" rtl="0">
              <a:spcBef>
                <a:spcPts val="1600"/>
              </a:spcBef>
              <a:spcAft>
                <a:spcPts val="1600"/>
              </a:spcAft>
              <a:buNone/>
            </a:pPr>
            <a:r>
              <a:rPr lang="en" sz="1400"/>
              <a:t>Reception immediately following the ceremony</a:t>
            </a:r>
            <a:endParaRPr sz="1400"/>
          </a:p>
        </p:txBody>
      </p:sp>
      <p:pic>
        <p:nvPicPr>
          <p:cNvPr id="235" name="Google Shape;235;p37" title="4B4A7151.jpeg"/>
          <p:cNvPicPr preferRelativeResize="0"/>
          <p:nvPr/>
        </p:nvPicPr>
        <p:blipFill rotWithShape="1">
          <a:blip r:embed="rId3">
            <a:alphaModFix/>
          </a:blip>
          <a:srcRect l="-2470" r="2470" b="3185"/>
          <a:stretch/>
        </p:blipFill>
        <p:spPr>
          <a:xfrm>
            <a:off x="-492075" y="0"/>
            <a:ext cx="10222198" cy="65962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p:nvPr/>
        </p:nvSpPr>
        <p:spPr>
          <a:xfrm>
            <a:off x="7040100" y="-82200"/>
            <a:ext cx="2890800" cy="53079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41" name="Google Shape;241;p38"/>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Saturday, September 4, 20XX at 3pm</a:t>
            </a:r>
            <a:endParaRPr/>
          </a:p>
        </p:txBody>
      </p:sp>
      <p:sp>
        <p:nvSpPr>
          <p:cNvPr id="242" name="Google Shape;242;p3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None/>
            </a:pPr>
            <a:r>
              <a:rPr lang="en" sz="2400" b="1"/>
              <a:t>The Hotel Name</a:t>
            </a:r>
            <a:endParaRPr sz="2400" b="1"/>
          </a:p>
          <a:p>
            <a:pPr marL="0" lvl="0" indent="0" algn="l" rtl="0">
              <a:spcBef>
                <a:spcPts val="0"/>
              </a:spcBef>
              <a:spcAft>
                <a:spcPts val="0"/>
              </a:spcAft>
              <a:buClr>
                <a:schemeClr val="dk1"/>
              </a:buClr>
              <a:buSzPts val="1100"/>
              <a:buNone/>
            </a:pPr>
            <a:r>
              <a:rPr lang="en" sz="2400"/>
              <a:t>123 Address St</a:t>
            </a:r>
            <a:endParaRPr sz="2400"/>
          </a:p>
          <a:p>
            <a:pPr marL="0" lvl="0" indent="0" algn="l" rtl="0">
              <a:spcBef>
                <a:spcPts val="0"/>
              </a:spcBef>
              <a:spcAft>
                <a:spcPts val="0"/>
              </a:spcAft>
              <a:buClr>
                <a:schemeClr val="dk1"/>
              </a:buClr>
              <a:buSzPts val="1100"/>
              <a:buNone/>
            </a:pPr>
            <a:r>
              <a:rPr lang="en" sz="2400"/>
              <a:t>Anytown, ST 12345</a:t>
            </a:r>
            <a:endParaRPr sz="2400"/>
          </a:p>
          <a:p>
            <a:pPr marL="0" lvl="0" indent="0" algn="l" rtl="0">
              <a:spcBef>
                <a:spcPts val="1600"/>
              </a:spcBef>
              <a:spcAft>
                <a:spcPts val="1600"/>
              </a:spcAft>
              <a:buNone/>
            </a:pPr>
            <a:r>
              <a:rPr lang="en" sz="1400"/>
              <a:t>Reception immediately following the ceremony</a:t>
            </a:r>
            <a:endParaRPr sz="1400"/>
          </a:p>
        </p:txBody>
      </p:sp>
      <p:pic>
        <p:nvPicPr>
          <p:cNvPr id="243" name="Google Shape;243;p38" title="4B4A7130.jpeg"/>
          <p:cNvPicPr preferRelativeResize="0"/>
          <p:nvPr/>
        </p:nvPicPr>
        <p:blipFill rotWithShape="1">
          <a:blip r:embed="rId3">
            <a:alphaModFix/>
          </a:blip>
          <a:srcRect t="1587" b="1597"/>
          <a:stretch/>
        </p:blipFill>
        <p:spPr>
          <a:xfrm>
            <a:off x="-1985750" y="-963850"/>
            <a:ext cx="14075628" cy="9082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John 12:23-26</a:t>
            </a:r>
            <a:endParaRPr b="1"/>
          </a:p>
        </p:txBody>
      </p:sp>
      <p:cxnSp>
        <p:nvCxnSpPr>
          <p:cNvPr id="249" name="Google Shape;249;p39"/>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250" name="Google Shape;250;p39"/>
          <p:cNvSpPr txBox="1">
            <a:spLocks noGrp="1"/>
          </p:cNvSpPr>
          <p:nvPr>
            <p:ph type="title"/>
          </p:nvPr>
        </p:nvSpPr>
        <p:spPr>
          <a:xfrm>
            <a:off x="311700" y="1443975"/>
            <a:ext cx="8604000" cy="336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50"/>
              <a:t>Jesus replied, “</a:t>
            </a:r>
            <a:r>
              <a:rPr lang="en" sz="3450" b="1"/>
              <a:t>The hour has come for the Son of Man to be glorified</a:t>
            </a:r>
            <a:r>
              <a:rPr lang="en" sz="3150"/>
              <a:t>. Very truly I tell you, unless a kernel of wheat falls to the ground and dies, it remains only a single seed. But if it dies, it produces many seeds. Anyone who loves their life will lose it, while anyone who hates their life in this world will keep it for eternal life. Whoever serves me must follow me; and where I am, my servant also will be. My Father will honor the one who serves me.</a:t>
            </a:r>
            <a:endParaRPr sz="315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0"/>
          <p:cNvSpPr txBox="1">
            <a:spLocks noGrp="1"/>
          </p:cNvSpPr>
          <p:nvPr>
            <p:ph type="ctrTitle"/>
          </p:nvPr>
        </p:nvSpPr>
        <p:spPr>
          <a:xfrm>
            <a:off x="2744700" y="1527750"/>
            <a:ext cx="3654600" cy="208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100"/>
              <a:t>John 12:23-26</a:t>
            </a:r>
            <a:endParaRPr sz="3100"/>
          </a:p>
        </p:txBody>
      </p:sp>
      <p:sp>
        <p:nvSpPr>
          <p:cNvPr id="256" name="Google Shape;256;p40"/>
          <p:cNvSpPr txBox="1">
            <a:spLocks noGrp="1"/>
          </p:cNvSpPr>
          <p:nvPr>
            <p:ph type="ctrTitle"/>
          </p:nvPr>
        </p:nvSpPr>
        <p:spPr>
          <a:xfrm>
            <a:off x="2744700" y="1527750"/>
            <a:ext cx="3654600" cy="208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b="1"/>
              <a:t>How shall we die for Christ?</a:t>
            </a:r>
            <a:endParaRPr sz="5000" b="1"/>
          </a:p>
          <a:p>
            <a:pPr marL="0" lvl="0" indent="0" algn="ctr" rtl="0">
              <a:spcBef>
                <a:spcPts val="0"/>
              </a:spcBef>
              <a:spcAft>
                <a:spcPts val="0"/>
              </a:spcAft>
              <a:buNone/>
            </a:pPr>
            <a:endParaRPr sz="3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1"/>
          <p:cNvSpPr/>
          <p:nvPr/>
        </p:nvSpPr>
        <p:spPr>
          <a:xfrm>
            <a:off x="1847275" y="-82200"/>
            <a:ext cx="8083500" cy="53079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p:nvPr/>
        </p:nvSpPr>
        <p:spPr>
          <a:xfrm>
            <a:off x="4338825" y="-82200"/>
            <a:ext cx="5592000" cy="55686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77" name="Google Shape;77;p15" title="3. ethiopia teams.JPG"/>
          <p:cNvPicPr preferRelativeResize="0"/>
          <p:nvPr/>
        </p:nvPicPr>
        <p:blipFill rotWithShape="1">
          <a:blip r:embed="rId3">
            <a:alphaModFix/>
          </a:blip>
          <a:srcRect r="477"/>
          <a:stretch/>
        </p:blipFill>
        <p:spPr>
          <a:xfrm>
            <a:off x="0" y="329175"/>
            <a:ext cx="9930825" cy="44230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title="Screenshot 2025-07-05 123826.png"/>
          <p:cNvPicPr preferRelativeResize="0"/>
          <p:nvPr/>
        </p:nvPicPr>
        <p:blipFill rotWithShape="1">
          <a:blip r:embed="rId3">
            <a:alphaModFix/>
          </a:blip>
          <a:srcRect/>
          <a:stretch/>
        </p:blipFill>
        <p:spPr>
          <a:xfrm>
            <a:off x="-46700" y="-86400"/>
            <a:ext cx="9264174" cy="5229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7" title="Screenshot 2025-07-05 123740.png"/>
          <p:cNvPicPr preferRelativeResize="0"/>
          <p:nvPr/>
        </p:nvPicPr>
        <p:blipFill rotWithShape="1">
          <a:blip r:embed="rId3">
            <a:alphaModFix/>
          </a:blip>
          <a:srcRect l="-220" r="220" b="872"/>
          <a:stretch/>
        </p:blipFill>
        <p:spPr>
          <a:xfrm>
            <a:off x="-87325" y="-24175"/>
            <a:ext cx="9362251" cy="5216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7040100" y="-82200"/>
            <a:ext cx="2890800" cy="53079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93" name="Google Shape;93;p18"/>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Saturday, September 4, 20XX at 3pm</a:t>
            </a:r>
            <a:endParaRPr/>
          </a:p>
        </p:txBody>
      </p:sp>
      <p:sp>
        <p:nvSpPr>
          <p:cNvPr id="94" name="Google Shape;94;p1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None/>
            </a:pPr>
            <a:r>
              <a:rPr lang="en" sz="2400" b="1"/>
              <a:t>The Hotel Name</a:t>
            </a:r>
            <a:endParaRPr sz="2400" b="1"/>
          </a:p>
          <a:p>
            <a:pPr marL="0" lvl="0" indent="0" algn="l" rtl="0">
              <a:spcBef>
                <a:spcPts val="0"/>
              </a:spcBef>
              <a:spcAft>
                <a:spcPts val="0"/>
              </a:spcAft>
              <a:buClr>
                <a:schemeClr val="dk1"/>
              </a:buClr>
              <a:buSzPts val="1100"/>
              <a:buNone/>
            </a:pPr>
            <a:r>
              <a:rPr lang="en" sz="2400"/>
              <a:t>123 Address St</a:t>
            </a:r>
            <a:endParaRPr sz="2400"/>
          </a:p>
          <a:p>
            <a:pPr marL="0" lvl="0" indent="0" algn="l" rtl="0">
              <a:spcBef>
                <a:spcPts val="0"/>
              </a:spcBef>
              <a:spcAft>
                <a:spcPts val="0"/>
              </a:spcAft>
              <a:buClr>
                <a:schemeClr val="dk1"/>
              </a:buClr>
              <a:buSzPts val="1100"/>
              <a:buNone/>
            </a:pPr>
            <a:r>
              <a:rPr lang="en" sz="2400"/>
              <a:t>Anytown, ST 12345</a:t>
            </a:r>
            <a:endParaRPr sz="2400"/>
          </a:p>
          <a:p>
            <a:pPr marL="0" lvl="0" indent="0" algn="l" rtl="0">
              <a:spcBef>
                <a:spcPts val="1600"/>
              </a:spcBef>
              <a:spcAft>
                <a:spcPts val="1600"/>
              </a:spcAft>
              <a:buNone/>
            </a:pPr>
            <a:r>
              <a:rPr lang="en" sz="1400"/>
              <a:t>Reception immediately following the ceremony</a:t>
            </a:r>
            <a:endParaRPr sz="1400"/>
          </a:p>
        </p:txBody>
      </p:sp>
      <p:pic>
        <p:nvPicPr>
          <p:cNvPr id="95" name="Google Shape;95;p18" title="1 bustin family .JPG"/>
          <p:cNvPicPr preferRelativeResize="0"/>
          <p:nvPr/>
        </p:nvPicPr>
        <p:blipFill>
          <a:blip r:embed="rId3">
            <a:alphaModFix/>
          </a:blip>
          <a:stretch>
            <a:fillRect/>
          </a:stretch>
        </p:blipFill>
        <p:spPr>
          <a:xfrm>
            <a:off x="-66049" y="-169000"/>
            <a:ext cx="9403576" cy="5869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ctrTitle"/>
          </p:nvPr>
        </p:nvSpPr>
        <p:spPr>
          <a:xfrm>
            <a:off x="2744700" y="1527750"/>
            <a:ext cx="3654600" cy="208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100"/>
              <a:t>John 12:23-26</a:t>
            </a:r>
            <a:endParaRPr sz="3100"/>
          </a:p>
        </p:txBody>
      </p:sp>
      <p:sp>
        <p:nvSpPr>
          <p:cNvPr id="101" name="Google Shape;101;p19"/>
          <p:cNvSpPr txBox="1">
            <a:spLocks noGrp="1"/>
          </p:cNvSpPr>
          <p:nvPr>
            <p:ph type="ctrTitle"/>
          </p:nvPr>
        </p:nvSpPr>
        <p:spPr>
          <a:xfrm>
            <a:off x="2744700" y="1527750"/>
            <a:ext cx="3654600" cy="208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b="1"/>
              <a:t>How shall we die for Christ?</a:t>
            </a:r>
            <a:endParaRPr sz="5000" b="1"/>
          </a:p>
          <a:p>
            <a:pPr marL="0" lvl="0" indent="0" algn="ctr" rtl="0">
              <a:spcBef>
                <a:spcPts val="0"/>
              </a:spcBef>
              <a:spcAft>
                <a:spcPts val="0"/>
              </a:spcAft>
              <a:buNone/>
            </a:pPr>
            <a:endParaRPr sz="3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John 12:23-26</a:t>
            </a:r>
            <a:endParaRPr b="1"/>
          </a:p>
        </p:txBody>
      </p:sp>
      <p:cxnSp>
        <p:nvCxnSpPr>
          <p:cNvPr id="107" name="Google Shape;107;p20"/>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108" name="Google Shape;108;p20"/>
          <p:cNvSpPr txBox="1">
            <a:spLocks noGrp="1"/>
          </p:cNvSpPr>
          <p:nvPr>
            <p:ph type="title"/>
          </p:nvPr>
        </p:nvSpPr>
        <p:spPr>
          <a:xfrm>
            <a:off x="311700" y="1443975"/>
            <a:ext cx="8604000" cy="336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50"/>
              <a:t>Jesus replied, “The hour has come for the Son of Man to be glorified. Very truly I tell you, unless a kernel of wheat falls to the ground and dies, it remains only a single seed. But if it dies, it produces many seeds. Anyone who loves their life will lose it, while anyone who hates their life in this world will keep it for eternal life. Whoever serves me must follow me; and where I am, my servant also will be. My Father will honor the one who serves me.</a:t>
            </a:r>
            <a:endParaRPr sz="315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Context</a:t>
            </a:r>
            <a:endParaRPr b="1"/>
          </a:p>
        </p:txBody>
      </p:sp>
      <p:cxnSp>
        <p:nvCxnSpPr>
          <p:cNvPr id="114" name="Google Shape;114;p21"/>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sp>
        <p:nvSpPr>
          <p:cNvPr id="115" name="Google Shape;115;p21"/>
          <p:cNvSpPr txBox="1">
            <a:spLocks noGrp="1"/>
          </p:cNvSpPr>
          <p:nvPr>
            <p:ph type="title"/>
          </p:nvPr>
        </p:nvSpPr>
        <p:spPr>
          <a:xfrm>
            <a:off x="311700" y="1443975"/>
            <a:ext cx="8604000" cy="2368500"/>
          </a:xfrm>
          <a:prstGeom prst="rect">
            <a:avLst/>
          </a:prstGeom>
        </p:spPr>
        <p:txBody>
          <a:bodyPr spcFirstLastPara="1" wrap="square" lIns="91425" tIns="91425" rIns="91425" bIns="91425" anchor="b" anchorCtr="0">
            <a:noAutofit/>
          </a:bodyPr>
          <a:lstStyle/>
          <a:p>
            <a:pPr marL="457200" lvl="0" indent="-384175" algn="l" rtl="0">
              <a:spcBef>
                <a:spcPts val="0"/>
              </a:spcBef>
              <a:spcAft>
                <a:spcPts val="0"/>
              </a:spcAft>
              <a:buSzPts val="2450"/>
              <a:buChar char="●"/>
            </a:pPr>
            <a:r>
              <a:rPr lang="en" sz="3550"/>
              <a:t>John 12:12-19 - Triumphant Entry</a:t>
            </a:r>
            <a:endParaRPr sz="3550"/>
          </a:p>
          <a:p>
            <a:pPr marL="457200" lvl="0" indent="-384175" algn="l" rtl="0">
              <a:spcBef>
                <a:spcPts val="0"/>
              </a:spcBef>
              <a:spcAft>
                <a:spcPts val="0"/>
              </a:spcAft>
              <a:buSzPts val="2450"/>
              <a:buChar char="●"/>
            </a:pPr>
            <a:r>
              <a:rPr lang="en" sz="3550"/>
              <a:t>John 12:20-22 - Greeks want to meet him</a:t>
            </a:r>
            <a:endParaRPr sz="3550"/>
          </a:p>
          <a:p>
            <a:pPr marL="457200" lvl="0" indent="-384175" algn="l" rtl="0">
              <a:spcBef>
                <a:spcPts val="0"/>
              </a:spcBef>
              <a:spcAft>
                <a:spcPts val="0"/>
              </a:spcAft>
              <a:buSzPts val="2450"/>
              <a:buChar char="●"/>
            </a:pPr>
            <a:r>
              <a:rPr lang="en" sz="3550"/>
              <a:t>John 12:23-26 - Jesus’ example of dying</a:t>
            </a:r>
            <a:endParaRPr sz="3550"/>
          </a:p>
          <a:p>
            <a:pPr marL="457200" lvl="0" indent="-384175" algn="l" rtl="0">
              <a:spcBef>
                <a:spcPts val="0"/>
              </a:spcBef>
              <a:spcAft>
                <a:spcPts val="0"/>
              </a:spcAft>
              <a:buSzPts val="2450"/>
              <a:buChar char="●"/>
            </a:pPr>
            <a:r>
              <a:rPr lang="en" sz="3550"/>
              <a:t>John 12:27-36 - Jesus explains the kind of Messiah he is</a:t>
            </a:r>
            <a:endParaRPr sz="35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971</Words>
  <Application>Microsoft Office PowerPoint</Application>
  <PresentationFormat>On-screen Show (16:9)</PresentationFormat>
  <Paragraphs>133</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Economica</vt:lpstr>
      <vt:lpstr>Arial</vt:lpstr>
      <vt:lpstr>Open Sans</vt:lpstr>
      <vt:lpstr>Luxe</vt:lpstr>
      <vt:lpstr>PowerPoint Presentation</vt:lpstr>
      <vt:lpstr>PowerPoint Presentation</vt:lpstr>
      <vt:lpstr>PowerPoint Presentation</vt:lpstr>
      <vt:lpstr>PowerPoint Presentation</vt:lpstr>
      <vt:lpstr>PowerPoint Presentation</vt:lpstr>
      <vt:lpstr>PowerPoint Presentation</vt:lpstr>
      <vt:lpstr>John 12:23-26</vt:lpstr>
      <vt:lpstr>John 12:23-26</vt:lpstr>
      <vt:lpstr>Context</vt:lpstr>
      <vt:lpstr>John 12:23-26</vt:lpstr>
      <vt:lpstr>Wheat Multiplication</vt:lpstr>
      <vt:lpstr>Types of Multiplication</vt:lpstr>
      <vt:lpstr>Personal Spiritual Multiplication: Internal dying leads to external fruit</vt:lpstr>
      <vt:lpstr>“Fruitfulness comes only through dying. The mystery of the grain teaches us the way of downward mobility, surrender, and trust.” Henri Nouwen</vt:lpstr>
      <vt:lpstr>Personal Spiritual Multiplication: Internal dying leads to external fruit</vt:lpstr>
      <vt:lpstr>Personal Spiritual Multiplication: Internal dying leads to external fruit</vt:lpstr>
      <vt:lpstr>Personal Spiritual Multiplication: Internal dying leads to external fruit</vt:lpstr>
      <vt:lpstr>Personal Spiritual Multiplication: Internal dying leads to external fruit</vt:lpstr>
      <vt:lpstr>Personal Spiritual Multiplication: Internal dying leads to external fruit</vt:lpstr>
      <vt:lpstr>Personal Spiritual Multiplication: Internal dying leads to external fruit</vt:lpstr>
      <vt:lpstr>Personal Spiritual Multiplication: Internal dying leads to external fruit</vt:lpstr>
      <vt:lpstr>Personal Spiritual Multiplication: Internal dying leads to external fruit</vt:lpstr>
      <vt:lpstr>Personal Spiritual Multiplication: Internal dying leads to external fruit</vt:lpstr>
      <vt:lpstr>PowerPoint Presentation</vt:lpstr>
      <vt:lpstr>PowerPoint Presentation</vt:lpstr>
      <vt:lpstr>PowerPoint Presentation</vt:lpstr>
      <vt:lpstr>John 12:23-26</vt:lpstr>
      <vt:lpstr>John 12:23-26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WGC Admin</cp:lastModifiedBy>
  <cp:revision>1</cp:revision>
  <dcterms:modified xsi:type="dcterms:W3CDTF">2025-07-20T16:45:29Z</dcterms:modified>
</cp:coreProperties>
</file>